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93" r:id="rId6"/>
    <p:sldId id="294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9" r:id="rId36"/>
    <p:sldId id="290" r:id="rId37"/>
    <p:sldId id="291" r:id="rId38"/>
    <p:sldId id="292" r:id="rId39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3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8D820-1EA4-284A-9F8A-D74962B8B980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2C03C-CCA2-824B-99E4-989D9216B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86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F10B8873-77EB-7A40-ADF5-74E99F83AA50}" type="slidenum">
              <a:rPr kumimoji="0" lang="en-US" sz="1200"/>
              <a:pPr/>
              <a:t>4</a:t>
            </a:fld>
            <a:endParaRPr kumimoji="0" lang="en-US" sz="1200"/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ru-RU">
              <a:latin typeface="Arial" charset="0"/>
            </a:endParaRPr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3883852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5BB8DCE3-12BA-964F-B942-ABF0019DC58C}" type="slidenum">
              <a:rPr kumimoji="0" lang="ru-RU" sz="1200">
                <a:solidFill>
                  <a:srgbClr val="FFFFFF"/>
                </a:solidFill>
              </a:rPr>
              <a:pPr algn="r"/>
              <a:t>4</a:t>
            </a:fld>
            <a:endParaRPr kumimoji="0" lang="ru-RU" sz="1200">
              <a:solidFill>
                <a:srgbClr val="FFFFFF"/>
              </a:solidFill>
            </a:endParaRPr>
          </a:p>
        </p:txBody>
      </p:sp>
      <p:sp>
        <p:nvSpPr>
          <p:cNvPr id="15366" name="Text Box 4"/>
          <p:cNvSpPr txBox="1">
            <a:spLocks noChangeArrowheads="1"/>
          </p:cNvSpPr>
          <p:nvPr/>
        </p:nvSpPr>
        <p:spPr bwMode="auto">
          <a:xfrm>
            <a:off x="0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FFFFFF"/>
                </a:solidFill>
              </a:rPr>
              <a:t>Российская академия народного хозяйства и государственной службы при Президенте РФ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5CF5693D-A21D-D645-B332-E763A7476F9D}" type="slidenum">
              <a:rPr kumimoji="0" lang="en-US" sz="1200"/>
              <a:pPr/>
              <a:t>22</a:t>
            </a:fld>
            <a:endParaRPr kumimoji="0" lang="en-US" sz="1200"/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ru-RU">
              <a:latin typeface="Arial" charset="0"/>
            </a:endParaRPr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3883852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781A3ABF-7AFA-6C40-B0A2-0B92E0601B8A}" type="slidenum">
              <a:rPr kumimoji="0" lang="ru-RU" sz="1200">
                <a:solidFill>
                  <a:srgbClr val="FFFFFF"/>
                </a:solidFill>
              </a:rPr>
              <a:pPr algn="r"/>
              <a:t>22</a:t>
            </a:fld>
            <a:endParaRPr kumimoji="0" lang="ru-RU" sz="1200">
              <a:solidFill>
                <a:srgbClr val="FFFFFF"/>
              </a:solidFill>
            </a:endParaRPr>
          </a:p>
        </p:txBody>
      </p:sp>
      <p:sp>
        <p:nvSpPr>
          <p:cNvPr id="15366" name="Text Box 4"/>
          <p:cNvSpPr txBox="1">
            <a:spLocks noChangeArrowheads="1"/>
          </p:cNvSpPr>
          <p:nvPr/>
        </p:nvSpPr>
        <p:spPr bwMode="auto">
          <a:xfrm>
            <a:off x="0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FFFFFF"/>
                </a:solidFill>
              </a:rPr>
              <a:t>Российская академия народного хозяйства и государственной службы при Президенте РФ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81D0484E-41AC-D344-97E9-70A916C2717E}" type="slidenum">
              <a:rPr kumimoji="0" lang="en-US" sz="1200">
                <a:latin typeface="Arial" charset="0"/>
              </a:rPr>
              <a:pPr/>
              <a:t>23</a:t>
            </a:fld>
            <a:endParaRPr kumimoji="0" lang="en-US" sz="1200">
              <a:latin typeface="Arial" charset="0"/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7320" y="677715"/>
            <a:ext cx="5003361" cy="3444436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kumimoji="0"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24717EB9-81C2-3F46-84B7-4076413ED0CF}" type="slidenum">
              <a:rPr kumimoji="0" lang="en-US" sz="1200">
                <a:latin typeface="Arial" charset="0"/>
              </a:rPr>
              <a:pPr/>
              <a:t>5</a:t>
            </a:fld>
            <a:endParaRPr kumimoji="0" lang="en-US" sz="1200">
              <a:latin typeface="Arial" charset="0"/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7320" y="677715"/>
            <a:ext cx="5003361" cy="3444436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kumimoji="0"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9D3782D9-D68A-3C4B-93EF-FEE7611F22F3}" type="slidenum">
              <a:rPr kumimoji="0" lang="en-US" sz="1200">
                <a:latin typeface="Arial" charset="0"/>
              </a:rPr>
              <a:pPr/>
              <a:t>6</a:t>
            </a:fld>
            <a:endParaRPr kumimoji="0" lang="en-US" sz="1200">
              <a:latin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1888" y="677863"/>
            <a:ext cx="4594225" cy="3444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kumimoji="0"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0D32F518-30C6-8848-8434-731D47386055}" type="slidenum">
              <a:rPr kumimoji="0" lang="en-US" sz="1200">
                <a:latin typeface="Arial" charset="0"/>
              </a:rPr>
              <a:pPr/>
              <a:t>7</a:t>
            </a:fld>
            <a:endParaRPr kumimoji="0" lang="en-US" sz="1200">
              <a:latin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7320" y="677715"/>
            <a:ext cx="5003361" cy="3444436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kumimoji="0"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3DB0022E-6191-A449-BABA-3E4FCA4AB848}" type="slidenum">
              <a:rPr kumimoji="0" lang="en-US" sz="1200">
                <a:latin typeface="Arial" charset="0"/>
              </a:rPr>
              <a:pPr/>
              <a:t>8</a:t>
            </a:fld>
            <a:endParaRPr kumimoji="0" lang="en-US" sz="1200">
              <a:latin typeface="Arial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7320" y="677715"/>
            <a:ext cx="5003361" cy="3444436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kumimoji="0"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8790BDF9-FC6B-9A4F-937E-6B53954B37C8}" type="slidenum">
              <a:rPr kumimoji="0" lang="en-US" sz="1200">
                <a:latin typeface="Arial" charset="0"/>
              </a:rPr>
              <a:pPr/>
              <a:t>9</a:t>
            </a:fld>
            <a:endParaRPr kumimoji="0" lang="en-US" sz="1200">
              <a:latin typeface="Arial" charset="0"/>
            </a:endParaRPr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1888" y="677863"/>
            <a:ext cx="4594225" cy="3444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kumimoji="0" lang="ru-RU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3A6C8333-13E5-4345-ACBD-8FD9167A4C1D}" type="slidenum">
              <a:rPr kumimoji="0" lang="en-US" sz="1200"/>
              <a:pPr/>
              <a:t>10</a:t>
            </a:fld>
            <a:endParaRPr kumimoji="0" lang="en-US" sz="1200"/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ru-RU">
              <a:latin typeface="Arial" charset="0"/>
            </a:endParaRPr>
          </a:p>
        </p:txBody>
      </p:sp>
      <p:sp>
        <p:nvSpPr>
          <p:cNvPr id="44037" name="Text Box 3"/>
          <p:cNvSpPr txBox="1">
            <a:spLocks noChangeArrowheads="1"/>
          </p:cNvSpPr>
          <p:nvPr/>
        </p:nvSpPr>
        <p:spPr bwMode="auto">
          <a:xfrm>
            <a:off x="3883852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C5BBE793-90F5-D94C-922D-DC7DD9F2F495}" type="slidenum">
              <a:rPr kumimoji="0" lang="ru-RU" sz="1200">
                <a:solidFill>
                  <a:srgbClr val="FFFFFF"/>
                </a:solidFill>
              </a:rPr>
              <a:pPr algn="r"/>
              <a:t>10</a:t>
            </a:fld>
            <a:endParaRPr kumimoji="0" lang="ru-RU" sz="1200">
              <a:solidFill>
                <a:srgbClr val="FFFFFF"/>
              </a:solidFill>
            </a:endParaRPr>
          </a:p>
        </p:txBody>
      </p:sp>
      <p:sp>
        <p:nvSpPr>
          <p:cNvPr id="44038" name="Text Box 4"/>
          <p:cNvSpPr txBox="1">
            <a:spLocks noChangeArrowheads="1"/>
          </p:cNvSpPr>
          <p:nvPr/>
        </p:nvSpPr>
        <p:spPr bwMode="auto">
          <a:xfrm>
            <a:off x="0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FFFFFF"/>
                </a:solidFill>
              </a:rPr>
              <a:t>Российская академия народного хозяйства и государственной службы при Президенте РФ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C2D875CD-A833-D044-94E6-FDB43263DF60}" type="slidenum">
              <a:rPr kumimoji="0" lang="en-US" sz="1200"/>
              <a:pPr/>
              <a:t>11</a:t>
            </a:fld>
            <a:endParaRPr kumimoji="0" lang="en-US" sz="1200"/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ru-RU">
              <a:latin typeface="Arial" charset="0"/>
            </a:endParaRPr>
          </a:p>
        </p:txBody>
      </p:sp>
      <p:sp>
        <p:nvSpPr>
          <p:cNvPr id="46085" name="Text Box 3"/>
          <p:cNvSpPr txBox="1">
            <a:spLocks noChangeArrowheads="1"/>
          </p:cNvSpPr>
          <p:nvPr/>
        </p:nvSpPr>
        <p:spPr bwMode="auto">
          <a:xfrm>
            <a:off x="3883852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57F235A3-F34F-EC41-8FA2-E3202B3D7CA5}" type="slidenum">
              <a:rPr kumimoji="0" lang="ru-RU" sz="1200">
                <a:solidFill>
                  <a:srgbClr val="FFFFFF"/>
                </a:solidFill>
              </a:rPr>
              <a:pPr algn="r"/>
              <a:t>11</a:t>
            </a:fld>
            <a:endParaRPr kumimoji="0" lang="ru-RU" sz="1200">
              <a:solidFill>
                <a:srgbClr val="FFFFFF"/>
              </a:solidFill>
            </a:endParaRPr>
          </a:p>
        </p:txBody>
      </p:sp>
      <p:sp>
        <p:nvSpPr>
          <p:cNvPr id="46086" name="Text Box 4"/>
          <p:cNvSpPr txBox="1">
            <a:spLocks noChangeArrowheads="1"/>
          </p:cNvSpPr>
          <p:nvPr/>
        </p:nvSpPr>
        <p:spPr bwMode="auto">
          <a:xfrm>
            <a:off x="0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FFFFFF"/>
                </a:solidFill>
              </a:rPr>
              <a:t>Российская академия народного хозяйства и государственной службы при Президенте РФ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CF629D2D-4D37-4946-BE24-F40CAB4DE5C0}" type="slidenum">
              <a:rPr kumimoji="0" lang="en-US" sz="1200"/>
              <a:pPr/>
              <a:t>12</a:t>
            </a:fld>
            <a:endParaRPr kumimoji="0" lang="en-US" sz="1200"/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ru-RU">
              <a:latin typeface="Arial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3883852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221DACB0-EF75-C644-B113-AD86A7C4666C}" type="slidenum">
              <a:rPr kumimoji="0" lang="ru-RU" sz="1200">
                <a:solidFill>
                  <a:srgbClr val="FFFFFF"/>
                </a:solidFill>
              </a:rPr>
              <a:pPr algn="r"/>
              <a:t>12</a:t>
            </a:fld>
            <a:endParaRPr kumimoji="0" lang="ru-RU" sz="1200">
              <a:solidFill>
                <a:srgbClr val="FFFFFF"/>
              </a:solidFill>
            </a:endParaRP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0" y="8685331"/>
            <a:ext cx="297254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FFFFFF"/>
                </a:solidFill>
              </a:rPr>
              <a:t>Российская академия народного хозяйства и государственной службы при Президенте РФ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92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5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121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9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34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2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94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08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8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2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C6EF1-EF99-3942-8FDB-009C877A717E}" type="datetimeFigureOut">
              <a:rPr lang="ru-RU" smtClean="0"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A6FF5-DD36-1B41-A5B4-396FB10A5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50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25014/" TargetMode="External"/><Relationship Id="rId2" Type="http://schemas.openxmlformats.org/officeDocument/2006/relationships/hyperlink" Target="http://www.consultant.ru/document/cons_doc_LAW_152697/#p3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c-sfera.ru/posts/federalnyy-gosudarstvennyy-obrazovatelnyy-standart-doshkolnogo-obrazovaniya-prinya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resource.e-mcfr.ru/resource/scion/citation/pit/MCFR1244975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390769" y="273539"/>
            <a:ext cx="8067431" cy="3326912"/>
          </a:xfrm>
          <a:solidFill>
            <a:srgbClr val="B7DEE8"/>
          </a:solidFill>
        </p:spPr>
        <p:txBody>
          <a:bodyPr>
            <a:normAutofit fontScale="90000"/>
          </a:bodyPr>
          <a:lstStyle/>
          <a:p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dirty="0"/>
              <a:t>«</a:t>
            </a:r>
            <a:r>
              <a:rPr lang="en-US" dirty="0" err="1"/>
              <a:t>Реализация</a:t>
            </a:r>
            <a:r>
              <a:rPr lang="en-US" dirty="0"/>
              <a:t> ФГОС ДО.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err="1" smtClean="0"/>
              <a:t>Обновление</a:t>
            </a:r>
            <a:r>
              <a:rPr lang="en-US" dirty="0" smtClean="0"/>
              <a:t> </a:t>
            </a:r>
            <a:r>
              <a:rPr lang="en-US" dirty="0" err="1"/>
              <a:t>образовательного</a:t>
            </a:r>
            <a:r>
              <a:rPr lang="en-US" dirty="0"/>
              <a:t> </a:t>
            </a:r>
            <a:r>
              <a:rPr lang="en-US" dirty="0" err="1"/>
              <a:t>процесса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ДОО».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7762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r"/>
            <a:r>
              <a:rPr lang="ru-RU" b="1" dirty="0">
                <a:latin typeface="Tahoma" charset="0"/>
              </a:rPr>
              <a:t>К.Ю. Белая, </a:t>
            </a:r>
            <a:r>
              <a:rPr lang="ru-RU" b="1" dirty="0" err="1">
                <a:latin typeface="Tahoma" charset="0"/>
              </a:rPr>
              <a:t>к.п.н</a:t>
            </a:r>
            <a:r>
              <a:rPr lang="ru-RU" b="1" dirty="0">
                <a:latin typeface="Tahoma" charset="0"/>
              </a:rPr>
              <a:t>.,</a:t>
            </a:r>
          </a:p>
          <a:p>
            <a:pPr algn="r"/>
            <a:r>
              <a:rPr lang="ru-RU" b="1" dirty="0">
                <a:latin typeface="Tahoma" charset="0"/>
              </a:rPr>
              <a:t> Заслуженный учитель РФ</a:t>
            </a:r>
          </a:p>
          <a:p>
            <a:pPr algn="r"/>
            <a:r>
              <a:rPr lang="ru-RU" b="1" dirty="0">
                <a:latin typeface="Tahoma" charset="0"/>
                <a:cs typeface="Geneva CY" charset="0"/>
              </a:rPr>
              <a:t>Лауреат премии Правительства РФ в области образования</a:t>
            </a:r>
            <a:endParaRPr lang="ru-RU" b="1" dirty="0">
              <a:latin typeface="Tahoma" charset="0"/>
            </a:endParaRPr>
          </a:p>
          <a:p>
            <a:endParaRPr lang="en-US" b="1" dirty="0" smtClean="0">
              <a:latin typeface="Calibri" charset="0"/>
              <a:cs typeface="Geneva C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543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531813" y="476250"/>
            <a:ext cx="8083550" cy="987425"/>
          </a:xfrm>
          <a:prstGeom prst="rect">
            <a:avLst/>
          </a:prstGeom>
          <a:gradFill rotWithShape="0">
            <a:gsLst>
              <a:gs pos="0">
                <a:srgbClr val="B5CFE7"/>
              </a:gs>
              <a:gs pos="100000">
                <a:srgbClr val="FFFFCC"/>
              </a:gs>
            </a:gsLst>
            <a:lin ang="5400000" scaled="1"/>
          </a:gradFill>
          <a:ln w="25560">
            <a:solidFill>
              <a:srgbClr val="26697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>
                <a:solidFill>
                  <a:srgbClr val="262626"/>
                </a:solidFill>
                <a:latin typeface="Cambria" charset="0"/>
              </a:rPr>
              <a:t>Нововведения Закона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31813" y="1700213"/>
            <a:ext cx="8080375" cy="1944687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>
                <a:solidFill>
                  <a:srgbClr val="000000"/>
                </a:solidFill>
                <a:latin typeface="Cambria" charset="0"/>
              </a:rPr>
              <a:t>- Повышение квалификации педагога - не реже чем один раз в три года;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400">
              <a:solidFill>
                <a:srgbClr val="000000"/>
              </a:solidFill>
              <a:latin typeface="Cambria" charset="0"/>
            </a:endParaRP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534988" y="3933825"/>
            <a:ext cx="8080375" cy="19431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>
                <a:solidFill>
                  <a:srgbClr val="000000"/>
                </a:solidFill>
                <a:latin typeface="Cambria" charset="0"/>
              </a:rPr>
              <a:t>- расходы на оплату труда - не ниже уровня, средней заработной платы в субъекте РФ</a:t>
            </a:r>
          </a:p>
        </p:txBody>
      </p:sp>
    </p:spTree>
    <p:extLst>
      <p:ext uri="{BB962C8B-B14F-4D97-AF65-F5344CB8AC3E}">
        <p14:creationId xmlns:p14="http://schemas.microsoft.com/office/powerpoint/2010/main" val="32974926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531813" y="476250"/>
            <a:ext cx="8051800" cy="987425"/>
          </a:xfrm>
          <a:prstGeom prst="rect">
            <a:avLst/>
          </a:prstGeom>
          <a:gradFill rotWithShape="0">
            <a:gsLst>
              <a:gs pos="0">
                <a:srgbClr val="B5CFE7"/>
              </a:gs>
              <a:gs pos="100000">
                <a:srgbClr val="FFFFCC"/>
              </a:gs>
            </a:gsLst>
            <a:lin ang="5400000" scaled="1"/>
          </a:gradFill>
          <a:ln w="25560">
            <a:solidFill>
              <a:srgbClr val="26697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>
                <a:solidFill>
                  <a:srgbClr val="262626"/>
                </a:solidFill>
                <a:latin typeface="Cambria" charset="0"/>
              </a:rPr>
              <a:t>Нововведения Закона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1813" y="1700213"/>
            <a:ext cx="8080375" cy="973137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>
                <a:solidFill>
                  <a:srgbClr val="000000"/>
                </a:solidFill>
                <a:latin typeface="Cambria" charset="0"/>
              </a:rPr>
              <a:t>- преимущественное право записи в ОО тех, кто проживает на закрепленной территории;</a:t>
            </a:r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531813" y="2924175"/>
            <a:ext cx="8080375" cy="15843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>
                <a:solidFill>
                  <a:srgbClr val="000000"/>
                </a:solidFill>
                <a:latin typeface="Cambria" charset="0"/>
              </a:rPr>
              <a:t>- результаты единого государственного экзамена будут действительны 5 лет (четыре года, следующих за годом получения таких результатов);</a:t>
            </a: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503238" y="4838700"/>
            <a:ext cx="8080375" cy="144145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>
                <a:solidFill>
                  <a:srgbClr val="000000"/>
                </a:solidFill>
                <a:latin typeface="Cambria" charset="0"/>
              </a:rPr>
              <a:t>-индивидуальный отбор детей на программы с углубленным изучением отдельных предметов только в средних и старших классах.</a:t>
            </a:r>
          </a:p>
        </p:txBody>
      </p:sp>
    </p:spTree>
    <p:extLst>
      <p:ext uri="{BB962C8B-B14F-4D97-AF65-F5344CB8AC3E}">
        <p14:creationId xmlns:p14="http://schemas.microsoft.com/office/powerpoint/2010/main" val="29868017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546100" y="252413"/>
            <a:ext cx="8051800" cy="1808162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b="1" dirty="0">
                <a:solidFill>
                  <a:srgbClr val="262626"/>
                </a:solidFill>
                <a:latin typeface="Cambria" charset="0"/>
              </a:rPr>
              <a:t>З</a:t>
            </a:r>
            <a:r>
              <a:rPr lang="ru-RU" sz="4000" b="1" dirty="0" smtClean="0">
                <a:solidFill>
                  <a:srgbClr val="262626"/>
                </a:solidFill>
                <a:latin typeface="Cambria" charset="0"/>
              </a:rPr>
              <a:t>акон «Об образовании в Р.Ф.» расширяет </a:t>
            </a:r>
            <a:r>
              <a:rPr lang="ru-RU" sz="4000" b="1" dirty="0">
                <a:solidFill>
                  <a:srgbClr val="262626"/>
                </a:solidFill>
                <a:latin typeface="Cambria" charset="0"/>
              </a:rPr>
              <a:t>государственные гарантии и права граждан на образование</a:t>
            </a:r>
          </a:p>
        </p:txBody>
      </p:sp>
      <p:pic>
        <p:nvPicPr>
          <p:cNvPr id="47107" name="Picture 2" descr="C:\Users\Новокрещёнов\Desktop\ЦОУО\2013\Совещание директоров 30 января 2012\x_1b07f9b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325" y="2205038"/>
            <a:ext cx="4451350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7384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56799"/>
            <a:ext cx="8229600" cy="251997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>ПРИКАЗ МИНОБР  Р Ф. </a:t>
            </a:r>
            <a:r>
              <a:rPr lang="ru-RU" sz="2400" b="1" dirty="0" err="1" smtClean="0"/>
              <a:t>N</a:t>
            </a:r>
            <a:r>
              <a:rPr lang="ru-RU" sz="2400" b="1" dirty="0" smtClean="0"/>
              <a:t> 1014 от 30 августа 2013 г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2615"/>
            <a:ext cx="8229600" cy="376430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 smtClean="0"/>
              <a:t>(</a:t>
            </a:r>
            <a:r>
              <a:rPr lang="ru-RU" sz="2200" b="1" dirty="0"/>
              <a:t>Зарегистрировано в Минюсте России 26.09.2013 </a:t>
            </a:r>
            <a:r>
              <a:rPr lang="ru-RU" sz="2200" b="1" dirty="0" err="1"/>
              <a:t>N</a:t>
            </a:r>
            <a:r>
              <a:rPr lang="ru-RU" sz="2200" b="1" dirty="0"/>
              <a:t> 30038</a:t>
            </a:r>
            <a:r>
              <a:rPr lang="ru-RU" sz="2200" b="1" dirty="0" smtClean="0"/>
              <a:t>)</a:t>
            </a:r>
          </a:p>
          <a:p>
            <a:r>
              <a:rPr lang="ru-RU" sz="2200" b="1" dirty="0" smtClean="0"/>
              <a:t>-</a:t>
            </a:r>
            <a:r>
              <a:rPr lang="ru-RU" sz="2200" dirty="0" smtClean="0"/>
              <a:t> </a:t>
            </a:r>
            <a:r>
              <a:rPr lang="ru-RU" sz="2200" dirty="0"/>
              <a:t>Утвердить прилагаемый </a:t>
            </a:r>
            <a:r>
              <a:rPr lang="ru-RU" sz="2200" u="sng" dirty="0">
                <a:hlinkClick r:id="rId2" tooltip="Ссылка на текущий документ"/>
              </a:rPr>
              <a:t>Порядок</a:t>
            </a:r>
            <a:r>
              <a:rPr lang="ru-RU" sz="2200" dirty="0"/>
              <a:t> организации и осуществления образовательной </a:t>
            </a:r>
            <a:r>
              <a:rPr lang="ru-RU" sz="2200" dirty="0" smtClean="0"/>
              <a:t>деятельности </a:t>
            </a:r>
            <a:endParaRPr lang="ru-RU" sz="2200" b="1" dirty="0"/>
          </a:p>
          <a:p>
            <a:r>
              <a:rPr lang="ru-RU" sz="2200" dirty="0"/>
              <a:t>Признать утратившим силу </a:t>
            </a:r>
            <a:r>
              <a:rPr lang="ru-RU" sz="2200" u="sng" dirty="0">
                <a:hlinkClick r:id="rId3"/>
              </a:rPr>
              <a:t>приказ</a:t>
            </a:r>
            <a:r>
              <a:rPr lang="ru-RU" sz="2200" dirty="0"/>
              <a:t> Министерства образования и науки Российской Федерации от 27 октября 2011 г. </a:t>
            </a:r>
            <a:r>
              <a:rPr lang="ru-RU" sz="2200" dirty="0" err="1"/>
              <a:t>N</a:t>
            </a:r>
            <a:r>
              <a:rPr lang="ru-RU" sz="2200" dirty="0"/>
              <a:t> 2562 "Об утверждении Типового положения о дошкольном образовательном учреждении" </a:t>
            </a:r>
          </a:p>
        </p:txBody>
      </p:sp>
    </p:spTree>
    <p:extLst>
      <p:ext uri="{BB962C8B-B14F-4D97-AF65-F5344CB8AC3E}">
        <p14:creationId xmlns:p14="http://schemas.microsoft.com/office/powerpoint/2010/main" val="3014381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>ОРГАНИЗАЦИЯ И ОСУЩЕСТВЛЕНИЕ ОБРАЗОВАТЕЛЬНОЙ ДЕЯТЕЛЬНОСТИ ПО ОСНОВНЫМ  ОБРАЗОВАТЕЛЬНЫМ ПРОГРАММАМ ДОШКОЛЬНОГО ОБРАЗОВАНИЯ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2236" y="1600200"/>
            <a:ext cx="8404564" cy="501523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Образовательная деятельность осуществляется в группах.</a:t>
            </a:r>
          </a:p>
          <a:p>
            <a:r>
              <a:rPr lang="ru-RU" dirty="0" smtClean="0"/>
              <a:t>Группы могут иметь общеразвивающую, компенсирующую, оздоровительную или комбинированную направленность</a:t>
            </a:r>
          </a:p>
          <a:p>
            <a:r>
              <a:rPr lang="ru-RU" b="1" dirty="0"/>
              <a:t>В образовательной организации могут быть организованы также:</a:t>
            </a:r>
          </a:p>
          <a:p>
            <a:r>
              <a:rPr lang="ru-RU" dirty="0"/>
              <a:t>группы детей раннего возраста без реализации образовательной программы дошкольного образования, обеспечивающие развитие, присмотр, уход и оздоровление воспитанников в возрасте от 2 месяцев до 3 лет;</a:t>
            </a:r>
          </a:p>
          <a:p>
            <a:r>
              <a:rPr lang="ru-RU" dirty="0"/>
              <a:t>группы по присмотру и уходу без реализации образовательной программы дошкольного образования для воспитанников в возрасте от 2 месяцев до 7 лет. </a:t>
            </a:r>
          </a:p>
        </p:txBody>
      </p:sp>
    </p:spTree>
    <p:extLst>
      <p:ext uri="{BB962C8B-B14F-4D97-AF65-F5344CB8AC3E}">
        <p14:creationId xmlns:p14="http://schemas.microsoft.com/office/powerpoint/2010/main" val="945527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ОРГАНИЗАЦИЯ И ОСУЩЕСТВЛЕНИЕ ОБРАЗОВАТЕЛЬНОЙ ДЕЯТЕЛЬНОСТИ ПО ОСНОВНЫМ  ОБРАЗОВАТЕЛЬНЫМ ПРОГРАММАМ ДОШКОЛЬНОГО ОБРАЗОВАНИЯ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/>
              <a:t>семейные дошкольные группы с целью удовлетворения потребности населения в услугах дошкольного образования в семьях. Семейные дошкольные группы могут иметь общеразвивающую направленность или осуществлять присмотр и уход за детьми без реализации образовательной программы дошкольного образования.</a:t>
            </a:r>
          </a:p>
          <a:p>
            <a:r>
              <a:rPr lang="ru-RU" dirty="0"/>
              <a:t>В группы могут включаться как воспитанники одного возраста, так и воспитанники разных возрастов (разновозрастные группы).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050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>ОРГАНИЗАЦИЯ И ОСУЩЕСТВЛЕНИЕ ОБРАЗОВАТЕЛЬНОЙ ДЕЯТЕЛЬНОСТИ ПО ОСНОВНЫМ  ОБРАЗОВАТЕЛЬНЫМ ПРОГРАММАМ ДОШКОЛЬНОГО ОБРАЗОВАНИЯ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Образовательная организация может использовать сетевую форму реализации образовательной программы дошкольного образования, обеспечивающую возможность ее освоения воспитанниками с использованием ресурсов нескольких организаций, осуществляющих образовательную деятельность, а также при необходимости с использованием ресурсов иных организаций. Использование сетевой формы реализации образовательных программ дошкольного образования осуществляется на основании договора между указанными организациями </a:t>
            </a:r>
          </a:p>
        </p:txBody>
      </p:sp>
    </p:spTree>
    <p:extLst>
      <p:ext uri="{BB962C8B-B14F-4D97-AF65-F5344CB8AC3E}">
        <p14:creationId xmlns:p14="http://schemas.microsoft.com/office/powerpoint/2010/main" val="697811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ОРГАНИЗАЦИЯ И ОСУЩЕСТВЛЕНИЕ ОБРАЗОВАТЕЛЬНОЙ ДЕЯТЕЛЬНОСТИ ПО ОСНОВНЫМ  ОБРАЗОВАТЕЛЬНЫМ ПРОГРАММАМ ДОШКОЛЬНОГО ОБРАЗОВАНИЯ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/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нарушений развития и социальную адаптацию воспитанников с ограниченными возможностями здоровья.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331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ОРГАНИЗАЦИЯ И ОСУЩЕСТВЛЕНИЕ ОБРАЗОВАТЕЛЬНОЙ ДЕЯТЕЛЬНОСТИ ПО ОСНОВНЫМ  ОБРАЗОВАТЕЛЬНЫМ ПРОГРАММАМ ДОШКОЛЬНОГО ОБРАЗОВАНИЯ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Группы оздоровительной направленности создаются для детей с туберкулезной интоксикацией, часто болеющих детей и других категорий детей, нуждающихся в длительном лечении и проведении для них необходимого комплекса специальных лечебно-оздоровительных мероприятий. В группах оздоровительной направленности осуществляется реализация образовательной программы дошкольного образования, а также комплекс санитарно-гигиенических, лечебно-оздоровительных и профилактических мероприятий и процедур.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793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ОРГАНИЗАЦИЯ И ОСУЩЕСТВЛЕНИЕ ОБРАЗОВАТЕЛЬНОЙ ДЕЯТЕЛЬНОСТИ ПО ОСНОВНЫМ  ОБРАЗОВАТЕЛЬНЫМ ПРОГРАММАМ ДОШКОЛЬНОГО ОБРАЗОВАНИЯ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CD5B5"/>
          </a:soli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В группах комбинированной направленности осуществляется совместное образование здоровых детей и детей с ограниченными возможностями здоровья в соответствии с образовательной программой дошкольного образования, адаптированной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нарушений развития и социальную адаптацию воспитанников с ограниченными возможностями здоровья.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933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Государственная программа «Развитие образования» на 2013-2020 годы.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i="1" dirty="0" err="1"/>
              <a:t>Прогноз</a:t>
            </a:r>
            <a:r>
              <a:rPr lang="en-US" b="1" i="1" dirty="0"/>
              <a:t> </a:t>
            </a:r>
            <a:r>
              <a:rPr lang="en-US" b="1" i="1" dirty="0" err="1"/>
              <a:t>развития</a:t>
            </a:r>
            <a:r>
              <a:rPr lang="en-US" b="1" i="1" dirty="0"/>
              <a:t> </a:t>
            </a:r>
            <a:r>
              <a:rPr lang="en-US" b="1" i="1" dirty="0" err="1"/>
              <a:t>сферы</a:t>
            </a:r>
            <a:r>
              <a:rPr lang="en-US" b="1" i="1" dirty="0"/>
              <a:t> </a:t>
            </a:r>
            <a:r>
              <a:rPr lang="en-US" b="1" i="1" dirty="0" err="1"/>
              <a:t>образования</a:t>
            </a:r>
            <a:r>
              <a:rPr lang="en-US" b="1" i="1" dirty="0"/>
              <a:t> </a:t>
            </a:r>
            <a:r>
              <a:rPr lang="en-US" b="1" i="1" dirty="0" err="1"/>
              <a:t>на</a:t>
            </a:r>
            <a:r>
              <a:rPr lang="en-US" b="1" i="1" dirty="0"/>
              <a:t> </a:t>
            </a:r>
            <a:r>
              <a:rPr lang="en-US" b="1" i="1" dirty="0" err="1"/>
              <a:t>период</a:t>
            </a:r>
            <a:r>
              <a:rPr lang="en-US" b="1" i="1" dirty="0"/>
              <a:t> </a:t>
            </a:r>
            <a:r>
              <a:rPr lang="en-US" b="1" i="1" dirty="0" err="1"/>
              <a:t>до</a:t>
            </a:r>
            <a:r>
              <a:rPr lang="en-US" b="1" i="1" dirty="0"/>
              <a:t> 2020 </a:t>
            </a:r>
            <a:r>
              <a:rPr lang="en-US" b="1" i="1" dirty="0" err="1"/>
              <a:t>года</a:t>
            </a:r>
            <a:endParaRPr lang="ru-RU" dirty="0"/>
          </a:p>
          <a:p>
            <a:r>
              <a:rPr lang="en-US" dirty="0" err="1"/>
              <a:t>Особенностью</a:t>
            </a:r>
            <a:r>
              <a:rPr lang="en-US" dirty="0"/>
              <a:t> </a:t>
            </a:r>
            <a:r>
              <a:rPr lang="en-US" dirty="0" err="1"/>
              <a:t>сети</a:t>
            </a:r>
            <a:r>
              <a:rPr lang="en-US" dirty="0"/>
              <a:t> </a:t>
            </a:r>
            <a:r>
              <a:rPr lang="en-US" dirty="0" err="1"/>
              <a:t>организации</a:t>
            </a:r>
            <a:r>
              <a:rPr lang="en-US" dirty="0"/>
              <a:t>̆ </a:t>
            </a:r>
            <a:r>
              <a:rPr lang="en-US" dirty="0" err="1"/>
              <a:t>дошкольного</a:t>
            </a:r>
            <a:r>
              <a:rPr lang="en-US" dirty="0"/>
              <a:t> </a:t>
            </a:r>
            <a:r>
              <a:rPr lang="en-US" dirty="0" err="1"/>
              <a:t>образования</a:t>
            </a:r>
            <a:r>
              <a:rPr lang="en-US" dirty="0"/>
              <a:t> </a:t>
            </a:r>
            <a:r>
              <a:rPr lang="en-US" dirty="0" err="1"/>
              <a:t>станет</a:t>
            </a:r>
            <a:r>
              <a:rPr lang="en-US" dirty="0"/>
              <a:t> </a:t>
            </a:r>
            <a:r>
              <a:rPr lang="en-US" dirty="0" err="1"/>
              <a:t>то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нее</a:t>
            </a:r>
            <a:r>
              <a:rPr lang="en-US" dirty="0"/>
              <a:t> </a:t>
            </a:r>
            <a:r>
              <a:rPr lang="en-US" dirty="0" err="1"/>
              <a:t>будут</a:t>
            </a:r>
            <a:r>
              <a:rPr lang="en-US" dirty="0"/>
              <a:t> </a:t>
            </a:r>
            <a:r>
              <a:rPr lang="en-US" dirty="0" err="1"/>
              <a:t>включены</a:t>
            </a:r>
            <a:r>
              <a:rPr lang="en-US" dirty="0"/>
              <a:t> </a:t>
            </a:r>
            <a:r>
              <a:rPr lang="en-US" dirty="0" err="1"/>
              <a:t>организации</a:t>
            </a:r>
            <a:r>
              <a:rPr lang="en-US" dirty="0"/>
              <a:t> </a:t>
            </a:r>
            <a:r>
              <a:rPr lang="en-US" dirty="0" err="1"/>
              <a:t>разных</a:t>
            </a:r>
            <a:r>
              <a:rPr lang="en-US" dirty="0"/>
              <a:t> </a:t>
            </a:r>
            <a:r>
              <a:rPr lang="en-US" dirty="0" err="1"/>
              <a:t>форм</a:t>
            </a:r>
            <a:r>
              <a:rPr lang="en-US" dirty="0"/>
              <a:t> </a:t>
            </a:r>
            <a:r>
              <a:rPr lang="en-US" dirty="0" err="1"/>
              <a:t>собственности</a:t>
            </a:r>
            <a:r>
              <a:rPr lang="en-US" dirty="0"/>
              <a:t>, </a:t>
            </a:r>
            <a:r>
              <a:rPr lang="en-US" dirty="0" err="1"/>
              <a:t>будет</a:t>
            </a:r>
            <a:r>
              <a:rPr lang="en-US" dirty="0"/>
              <a:t> </a:t>
            </a:r>
            <a:r>
              <a:rPr lang="en-US" dirty="0" err="1"/>
              <a:t>организована</a:t>
            </a:r>
            <a:r>
              <a:rPr lang="en-US" dirty="0"/>
              <a:t> </a:t>
            </a:r>
            <a:r>
              <a:rPr lang="en-US" dirty="0" err="1"/>
              <a:t>государственная</a:t>
            </a:r>
            <a:r>
              <a:rPr lang="en-US" dirty="0"/>
              <a:t> </a:t>
            </a:r>
            <a:r>
              <a:rPr lang="en-US" dirty="0" err="1"/>
              <a:t>поддержка</a:t>
            </a:r>
            <a:r>
              <a:rPr lang="en-US" dirty="0"/>
              <a:t> </a:t>
            </a:r>
            <a:r>
              <a:rPr lang="en-US" dirty="0" err="1"/>
              <a:t>вариативных</a:t>
            </a:r>
            <a:r>
              <a:rPr lang="en-US" dirty="0"/>
              <a:t> </a:t>
            </a:r>
            <a:r>
              <a:rPr lang="en-US" dirty="0" err="1"/>
              <a:t>форм</a:t>
            </a:r>
            <a:r>
              <a:rPr lang="en-US" dirty="0"/>
              <a:t> </a:t>
            </a:r>
            <a:r>
              <a:rPr lang="en-US" dirty="0" err="1"/>
              <a:t>дошкольного</a:t>
            </a:r>
            <a:r>
              <a:rPr lang="en-US" dirty="0"/>
              <a:t> </a:t>
            </a:r>
            <a:r>
              <a:rPr lang="en-US" dirty="0" err="1"/>
              <a:t>образования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позволит</a:t>
            </a:r>
            <a:r>
              <a:rPr lang="en-US" dirty="0"/>
              <a:t> </a:t>
            </a:r>
            <a:r>
              <a:rPr lang="en-US" dirty="0" err="1"/>
              <a:t>охватить</a:t>
            </a:r>
            <a:r>
              <a:rPr lang="en-US" dirty="0"/>
              <a:t> </a:t>
            </a:r>
            <a:r>
              <a:rPr lang="en-US" dirty="0" err="1"/>
              <a:t>дошкольным</a:t>
            </a:r>
            <a:r>
              <a:rPr lang="en-US" dirty="0"/>
              <a:t> </a:t>
            </a:r>
            <a:r>
              <a:rPr lang="en-US" dirty="0" err="1"/>
              <a:t>образованием</a:t>
            </a:r>
            <a:r>
              <a:rPr lang="en-US" dirty="0"/>
              <a:t> </a:t>
            </a:r>
            <a:r>
              <a:rPr lang="en-US" dirty="0" err="1"/>
              <a:t>всех</a:t>
            </a:r>
            <a:r>
              <a:rPr lang="en-US" dirty="0"/>
              <a:t> </a:t>
            </a:r>
            <a:r>
              <a:rPr lang="en-US" dirty="0" err="1"/>
              <a:t>детеи</a:t>
            </a:r>
            <a:r>
              <a:rPr lang="en-US" dirty="0"/>
              <a:t>̆ </a:t>
            </a:r>
            <a:r>
              <a:rPr lang="en-US" dirty="0" err="1"/>
              <a:t>дошкольного</a:t>
            </a:r>
            <a:r>
              <a:rPr lang="en-US" dirty="0"/>
              <a:t> </a:t>
            </a:r>
            <a:r>
              <a:rPr lang="en-US" dirty="0" err="1"/>
              <a:t>возраста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увеличить</a:t>
            </a:r>
            <a:r>
              <a:rPr lang="en-US" dirty="0"/>
              <a:t> </a:t>
            </a:r>
            <a:r>
              <a:rPr lang="en-US" dirty="0" err="1"/>
              <a:t>ожидаемую</a:t>
            </a:r>
            <a:r>
              <a:rPr lang="en-US" dirty="0"/>
              <a:t> </a:t>
            </a:r>
            <a:r>
              <a:rPr lang="en-US" dirty="0" err="1"/>
              <a:t>продолжительность</a:t>
            </a:r>
            <a:r>
              <a:rPr lang="en-US" dirty="0"/>
              <a:t> </a:t>
            </a:r>
            <a:r>
              <a:rPr lang="en-US" dirty="0" err="1"/>
              <a:t>образования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13,5 </a:t>
            </a:r>
            <a:r>
              <a:rPr lang="en-US" dirty="0" err="1"/>
              <a:t>лет</a:t>
            </a:r>
            <a:r>
              <a:rPr lang="en-US" dirty="0"/>
              <a:t>. </a:t>
            </a:r>
            <a:r>
              <a:rPr lang="en-US" dirty="0" err="1"/>
              <a:t>Организации</a:t>
            </a:r>
            <a:r>
              <a:rPr lang="en-US" dirty="0"/>
              <a:t> </a:t>
            </a:r>
            <a:r>
              <a:rPr lang="en-US" dirty="0" err="1"/>
              <a:t>дошкольного</a:t>
            </a:r>
            <a:r>
              <a:rPr lang="en-US" dirty="0"/>
              <a:t> </a:t>
            </a:r>
            <a:r>
              <a:rPr lang="en-US" dirty="0" err="1"/>
              <a:t>образования</a:t>
            </a:r>
            <a:r>
              <a:rPr lang="en-US" dirty="0"/>
              <a:t> </a:t>
            </a:r>
            <a:r>
              <a:rPr lang="en-US" dirty="0" err="1"/>
              <a:t>будут</a:t>
            </a:r>
            <a:r>
              <a:rPr lang="en-US" dirty="0"/>
              <a:t> </a:t>
            </a:r>
            <a:r>
              <a:rPr lang="en-US" dirty="0" err="1"/>
              <a:t>осуществлять</a:t>
            </a:r>
            <a:r>
              <a:rPr lang="en-US" dirty="0"/>
              <a:t> </a:t>
            </a:r>
            <a:r>
              <a:rPr lang="en-US" dirty="0" err="1"/>
              <a:t>также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dirty="0" err="1"/>
              <a:t>поддержки</a:t>
            </a:r>
            <a:r>
              <a:rPr lang="en-US" dirty="0"/>
              <a:t> </a:t>
            </a:r>
            <a:r>
              <a:rPr lang="en-US" dirty="0" err="1"/>
              <a:t>семеи</a:t>
            </a:r>
            <a:r>
              <a:rPr lang="en-US" dirty="0"/>
              <a:t>̆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вопросам</a:t>
            </a:r>
            <a:r>
              <a:rPr lang="en-US" dirty="0"/>
              <a:t> </a:t>
            </a:r>
            <a:r>
              <a:rPr lang="en-US" dirty="0" err="1"/>
              <a:t>раннего</a:t>
            </a:r>
            <a:r>
              <a:rPr lang="en-US" dirty="0"/>
              <a:t> </a:t>
            </a:r>
            <a:r>
              <a:rPr lang="en-US" dirty="0" err="1"/>
              <a:t>развития</a:t>
            </a:r>
            <a:r>
              <a:rPr lang="en-US" dirty="0"/>
              <a:t> </a:t>
            </a:r>
            <a:r>
              <a:rPr lang="en-US" dirty="0" err="1"/>
              <a:t>детеи</a:t>
            </a:r>
            <a:r>
              <a:rPr lang="en-US" dirty="0"/>
              <a:t>̆.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101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ОРГАНИЗАЦИЯ И ОСУЩЕСТВЛЕНИЕ ОБРАЗОВАТЕЛЬНОЙ ДЕЯТЕЛЬНОСТИ ПО ОСНОВНЫМ  ОБРАЗОВАТЕЛЬНЫМ ПРОГРАММАМ ДОШКОЛЬНОГО ОБРАЗОВАНИЯ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CD5B5"/>
          </a:soli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Режим работы образовательной организации по пятидневной или шестидневной рабочей неделе определяется образовательной организацией самостоятельно в соответствии с ее уставом. Группы могут функционировать в режиме: полного дня (12-часового пребывания); сокращенного дня (8 - 10,5-часового пребывания); продленного дня (13 - 14-часового пребывания); кратковременного пребывания (от 3 до 5 часов в день) и круглосуточного пребывания. По запросам родителей (законных представителей) возможна организация работы групп также в выходные и праздничные дни.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737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ОРГАНИЗАЦИЯ И ОСУЩЕСТВЛЕНИЕ ОБРАЗОВАТЕЛЬНОЙ ДЕЯТЕЛЬНОСТИ ПО ОСНОВНЫМ  ОБРАЗОВАТЕЛЬНЫМ ПРОГРАММАМ ДОШКОЛЬНОГО ОБРАЗОВАНИЯ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/>
              <a:t>Родители (законные представители) несовершеннолетнего воспитанника, обеспечивающие получение воспитанником дошкольного образования в форме семейного образования, имеют право на получение методической, психолого-педагогической, диагностической и консультативной помощи без взимания платы, в том числе в дошкольных образовательных организациях и общеобразовательных организациях, если в них созданы соответствующие консультационные центры.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978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684213" y="549275"/>
            <a:ext cx="8058150" cy="5903913"/>
          </a:xfrm>
          <a:prstGeom prst="rect">
            <a:avLst/>
          </a:prstGeom>
          <a:gradFill rotWithShape="0">
            <a:gsLst>
              <a:gs pos="0">
                <a:srgbClr val="B5CFE7"/>
              </a:gs>
              <a:gs pos="100000">
                <a:srgbClr val="FFFFCC"/>
              </a:gs>
            </a:gsLst>
            <a:lin ang="5400000" scaled="1"/>
          </a:gradFill>
          <a:ln w="25560">
            <a:solidFill>
              <a:srgbClr val="26697A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dirty="0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Постановление Главного государственного санитарного врача РФ от 15 мая 2013 г. №26</a:t>
            </a:r>
            <a:r>
              <a:rPr lang="ru-RU" sz="2800" dirty="0">
                <a:latin typeface="Arial" charset="0"/>
              </a:rPr>
              <a:t> </a:t>
            </a:r>
            <a:r>
              <a:rPr lang="ru-RU" sz="2800" b="1" dirty="0">
                <a:latin typeface="Arial" charset="0"/>
              </a:rPr>
              <a:t>«Об утверждении </a:t>
            </a:r>
            <a:r>
              <a:rPr lang="ru-RU" sz="2800" b="1" dirty="0" err="1">
                <a:latin typeface="Arial" charset="0"/>
              </a:rPr>
              <a:t>СанПин</a:t>
            </a:r>
            <a:r>
              <a:rPr lang="ru-RU" sz="2800" b="1" dirty="0">
                <a:latin typeface="Arial" charset="0"/>
              </a:rPr>
              <a:t> 2.4.1.3049-13</a:t>
            </a:r>
            <a:endParaRPr lang="ru-RU" sz="2800" b="1" dirty="0">
              <a:solidFill>
                <a:srgbClr val="26262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dirty="0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«Санитарно-эпидемиологические требования к устройству, содержанию и организации режима работы дошкольных образовательных организаций»</a:t>
            </a:r>
          </a:p>
          <a:p>
            <a:pPr>
              <a:defRPr/>
            </a:pPr>
            <a:r>
              <a:rPr lang="bg-BG" sz="2800" dirty="0"/>
              <a:t>(с изменениями на 27 августа 2015 года)</a:t>
            </a:r>
            <a:endParaRPr lang="ru-RU" sz="2800" dirty="0">
              <a:solidFill>
                <a:srgbClr val="26262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4782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858963" y="274638"/>
            <a:ext cx="7216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endParaRPr kumimoji="0" lang="ru-RU" sz="180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07950" y="115888"/>
            <a:ext cx="8856663" cy="1728787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>
                <a:solidFill>
                  <a:srgbClr val="000000"/>
                </a:solidFill>
                <a:latin typeface="Arial" charset="0"/>
              </a:rPr>
              <a:t>1. Общие положения и область применения</a:t>
            </a:r>
            <a:endParaRPr lang="ru-RU" sz="2400" b="1">
              <a:solidFill>
                <a:srgbClr val="000000"/>
              </a:solidFill>
              <a:latin typeface="Cambria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71463" y="2817813"/>
            <a:ext cx="2736850" cy="8636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Cambria" charset="0"/>
              </a:rPr>
              <a:t>Единство образовательного пространства</a:t>
            </a:r>
            <a:endParaRPr lang="ru-RU" sz="2000" smtClean="0">
              <a:latin typeface="Cambria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68288" y="2060575"/>
            <a:ext cx="2735262" cy="16256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solidFill>
                  <a:srgbClr val="000000"/>
                </a:solidFill>
                <a:latin typeface="Arial" charset="0"/>
              </a:rPr>
              <a:t>Условия размещения дошкольных образовательных организаций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30563" y="2060575"/>
            <a:ext cx="2736850" cy="13208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solidFill>
                  <a:srgbClr val="000000"/>
                </a:solidFill>
                <a:latin typeface="Arial" charset="0"/>
              </a:rPr>
              <a:t>Естественное и искусственное освещение помещений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084888" y="2060575"/>
            <a:ext cx="2735262" cy="71120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solidFill>
                  <a:srgbClr val="000000"/>
                </a:solidFill>
                <a:latin typeface="Arial" charset="0"/>
              </a:rPr>
              <a:t>Организация питания</a:t>
            </a:r>
          </a:p>
        </p:txBody>
      </p:sp>
      <p:sp>
        <p:nvSpPr>
          <p:cNvPr id="3081" name="Text Box 5"/>
          <p:cNvSpPr txBox="1">
            <a:spLocks noChangeArrowheads="1"/>
          </p:cNvSpPr>
          <p:nvPr/>
        </p:nvSpPr>
        <p:spPr bwMode="auto">
          <a:xfrm>
            <a:off x="277813" y="3922713"/>
            <a:ext cx="2736850" cy="8636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Arial" charset="0"/>
              </a:rPr>
              <a:t>Оборудование и содержание территорий</a:t>
            </a:r>
            <a:r>
              <a:rPr lang="ru-RU" sz="2000" b="1" smtClean="0">
                <a:latin typeface="Cambria" charset="0"/>
              </a:rPr>
              <a:t> </a:t>
            </a:r>
            <a:endParaRPr lang="ru-RU" sz="2000" smtClean="0">
              <a:latin typeface="Cambria" charset="0"/>
            </a:endParaRPr>
          </a:p>
        </p:txBody>
      </p:sp>
      <p:sp>
        <p:nvSpPr>
          <p:cNvPr id="3082" name="Text Box 5"/>
          <p:cNvSpPr txBox="1">
            <a:spLocks noChangeArrowheads="1"/>
          </p:cNvSpPr>
          <p:nvPr/>
        </p:nvSpPr>
        <p:spPr bwMode="auto">
          <a:xfrm>
            <a:off x="3203575" y="3500438"/>
            <a:ext cx="2736850" cy="8636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Arial" charset="0"/>
              </a:rPr>
              <a:t>Отопление и вентиляция</a:t>
            </a:r>
            <a:r>
              <a:rPr lang="ru-RU" sz="2000" b="1" smtClean="0">
                <a:latin typeface="Cambria" charset="0"/>
              </a:rPr>
              <a:t> </a:t>
            </a:r>
            <a:endParaRPr lang="ru-RU" sz="2000" smtClean="0">
              <a:latin typeface="Cambria" charset="0"/>
            </a:endParaRPr>
          </a:p>
        </p:txBody>
      </p:sp>
      <p:sp>
        <p:nvSpPr>
          <p:cNvPr id="3083" name="Text Box 5"/>
          <p:cNvSpPr txBox="1">
            <a:spLocks noChangeArrowheads="1"/>
          </p:cNvSpPr>
          <p:nvPr/>
        </p:nvSpPr>
        <p:spPr bwMode="auto">
          <a:xfrm>
            <a:off x="6084888" y="2997200"/>
            <a:ext cx="2735262" cy="1223963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Arial" charset="0"/>
              </a:rPr>
              <a:t>Прием детей в дошкольные образовательные организации</a:t>
            </a:r>
            <a:endParaRPr lang="ru-RU" sz="2000" smtClean="0">
              <a:latin typeface="Arial" charset="0"/>
            </a:endParaRPr>
          </a:p>
        </p:txBody>
      </p:sp>
      <p:sp>
        <p:nvSpPr>
          <p:cNvPr id="3084" name="Text Box 5"/>
          <p:cNvSpPr txBox="1">
            <a:spLocks noChangeArrowheads="1"/>
          </p:cNvSpPr>
          <p:nvPr/>
        </p:nvSpPr>
        <p:spPr bwMode="auto">
          <a:xfrm>
            <a:off x="249238" y="5153025"/>
            <a:ext cx="2736850" cy="8636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Arial" charset="0"/>
              </a:rPr>
              <a:t>Помещения, их оборудование и содержание</a:t>
            </a:r>
            <a:r>
              <a:rPr lang="ru-RU" sz="2000" b="1" smtClean="0">
                <a:latin typeface="Cambria" charset="0"/>
              </a:rPr>
              <a:t> </a:t>
            </a:r>
            <a:endParaRPr lang="ru-RU" sz="2000" smtClean="0">
              <a:latin typeface="Cambria" charset="0"/>
            </a:endParaRPr>
          </a:p>
        </p:txBody>
      </p:sp>
      <p:sp>
        <p:nvSpPr>
          <p:cNvPr id="3085" name="Text Box 5"/>
          <p:cNvSpPr txBox="1">
            <a:spLocks noChangeArrowheads="1"/>
          </p:cNvSpPr>
          <p:nvPr/>
        </p:nvSpPr>
        <p:spPr bwMode="auto">
          <a:xfrm>
            <a:off x="3203575" y="4508500"/>
            <a:ext cx="2735263" cy="7207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Arial" charset="0"/>
              </a:rPr>
              <a:t>Водоснабжение и канализация</a:t>
            </a:r>
          </a:p>
        </p:txBody>
      </p:sp>
      <p:sp>
        <p:nvSpPr>
          <p:cNvPr id="3086" name="Text Box 5"/>
          <p:cNvSpPr txBox="1">
            <a:spLocks noChangeArrowheads="1"/>
          </p:cNvSpPr>
          <p:nvPr/>
        </p:nvSpPr>
        <p:spPr bwMode="auto">
          <a:xfrm>
            <a:off x="6084888" y="4365625"/>
            <a:ext cx="2735262" cy="792163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Arial" charset="0"/>
              </a:rPr>
              <a:t>Организация режима дня</a:t>
            </a:r>
            <a:endParaRPr lang="ru-RU" sz="2000" smtClean="0">
              <a:latin typeface="Arial" charset="0"/>
            </a:endParaRPr>
          </a:p>
        </p:txBody>
      </p:sp>
      <p:sp>
        <p:nvSpPr>
          <p:cNvPr id="3087" name="Text Box 5"/>
          <p:cNvSpPr txBox="1">
            <a:spLocks noChangeArrowheads="1"/>
          </p:cNvSpPr>
          <p:nvPr/>
        </p:nvSpPr>
        <p:spPr bwMode="auto">
          <a:xfrm>
            <a:off x="3132138" y="5445125"/>
            <a:ext cx="2806700" cy="11525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Arial" charset="0"/>
              </a:rPr>
              <a:t>Организация физического воспитания</a:t>
            </a:r>
          </a:p>
        </p:txBody>
      </p:sp>
      <p:sp>
        <p:nvSpPr>
          <p:cNvPr id="3088" name="Text Box 5"/>
          <p:cNvSpPr txBox="1">
            <a:spLocks noChangeArrowheads="1"/>
          </p:cNvSpPr>
          <p:nvPr/>
        </p:nvSpPr>
        <p:spPr bwMode="auto">
          <a:xfrm>
            <a:off x="6156325" y="5589588"/>
            <a:ext cx="2735263" cy="7207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Arial" charset="0"/>
              </a:rPr>
              <a:t>Личная гигиена персона</a:t>
            </a:r>
          </a:p>
        </p:txBody>
      </p:sp>
    </p:spTree>
    <p:extLst>
      <p:ext uri="{BB962C8B-B14F-4D97-AF65-F5344CB8AC3E}">
        <p14:creationId xmlns:p14="http://schemas.microsoft.com/office/powerpoint/2010/main" val="30656706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58740"/>
            <a:ext cx="8229600" cy="144146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Об </a:t>
            </a:r>
            <a:r>
              <a:rPr lang="ru-RU" sz="2800" b="1" dirty="0"/>
              <a:t>утверждении федерального государственного образовательного стандарта дошкольного образования</a:t>
            </a:r>
            <a:r>
              <a:rPr lang="ru-RU" sz="2800" dirty="0"/>
              <a:t> </a:t>
            </a:r>
            <a:r>
              <a:rPr lang="ru-RU" sz="2000" dirty="0" smtClean="0"/>
              <a:t>ПРИКАЗ </a:t>
            </a:r>
            <a:r>
              <a:rPr lang="ru-RU" sz="2000" b="1" dirty="0"/>
              <a:t>МИНОБРНАУКИ РОССИИ</a:t>
            </a:r>
            <a:r>
              <a:rPr lang="ru-RU" sz="2000" dirty="0"/>
              <a:t> </a:t>
            </a:r>
            <a:r>
              <a:rPr lang="ru-RU" sz="2000" dirty="0" smtClean="0"/>
              <a:t> №1155от17.11 </a:t>
            </a:r>
            <a:r>
              <a:rPr lang="ru-RU" sz="2000" dirty="0"/>
              <a:t>2013 </a:t>
            </a:r>
            <a:r>
              <a:rPr lang="ru-RU" sz="2800" dirty="0"/>
              <a:t>г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Утвердить прилагаемый федеральный государственный </a:t>
            </a:r>
            <a:r>
              <a:rPr lang="ru-RU" dirty="0" smtClean="0"/>
              <a:t>образовательный стандарт </a:t>
            </a:r>
            <a:r>
              <a:rPr lang="ru-RU" dirty="0"/>
              <a:t>дошкольного образования.</a:t>
            </a:r>
          </a:p>
          <a:p>
            <a:pPr lvl="0"/>
            <a:r>
              <a:rPr lang="ru-RU" dirty="0"/>
              <a:t>Признать утратившими силу приказы Министерства образования и </a:t>
            </a:r>
            <a:r>
              <a:rPr lang="ru-RU" dirty="0" smtClean="0"/>
              <a:t>науки Российской Федерации:</a:t>
            </a:r>
          </a:p>
          <a:p>
            <a:pPr lvl="0"/>
            <a:r>
              <a:rPr lang="ru-RU" dirty="0" smtClean="0"/>
              <a:t>от </a:t>
            </a:r>
            <a:r>
              <a:rPr lang="ru-RU" dirty="0"/>
              <a:t>23 ноября 2009 г. № 655 «</a:t>
            </a:r>
            <a:r>
              <a:rPr lang="ru-RU" b="1" dirty="0"/>
              <a:t>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образования»</a:t>
            </a:r>
            <a:r>
              <a:rPr lang="ru-RU" dirty="0"/>
              <a:t> (зарегистрирован Министерством юстиции Российской Федерации 8 февраля 2010 г., регистрационный № 16299);</a:t>
            </a:r>
          </a:p>
          <a:p>
            <a:r>
              <a:rPr lang="ru-RU" dirty="0"/>
              <a:t>от 20 июля 2011 г. № 2151 «</a:t>
            </a:r>
            <a:r>
              <a:rPr lang="ru-RU" b="1" dirty="0"/>
              <a:t>Об утверждении федеральных государственных требований к условиям реализации основной общеобразовательной программы дошкольного образования» </a:t>
            </a:r>
            <a:r>
              <a:rPr lang="ru-RU" dirty="0"/>
              <a:t>(зарегистрирован Министерством юстиции Российской Федерации 14 ноября 2011 г., регистрационный № 22303).</a:t>
            </a:r>
          </a:p>
          <a:p>
            <a:r>
              <a:rPr lang="ru-RU" dirty="0"/>
              <a:t>3.	</a:t>
            </a:r>
            <a:r>
              <a:rPr lang="ru-RU" b="1" dirty="0"/>
              <a:t>Настоящий приказ вступает в силу с 1 января 2014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>Основные понятия 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/>
              <a:t>«</a:t>
            </a:r>
            <a:r>
              <a:rPr lang="en-US" dirty="0" err="1"/>
              <a:t>Стандарт</a:t>
            </a:r>
            <a:r>
              <a:rPr lang="en-US" dirty="0"/>
              <a:t> – </a:t>
            </a:r>
            <a:r>
              <a:rPr lang="en-US" dirty="0" err="1"/>
              <a:t>комплекс</a:t>
            </a:r>
            <a:r>
              <a:rPr lang="en-US" dirty="0"/>
              <a:t> </a:t>
            </a:r>
            <a:r>
              <a:rPr lang="en-US" dirty="0" err="1"/>
              <a:t>норм</a:t>
            </a:r>
            <a:r>
              <a:rPr lang="en-US" dirty="0"/>
              <a:t>, </a:t>
            </a:r>
            <a:r>
              <a:rPr lang="en-US" dirty="0" err="1"/>
              <a:t>правил</a:t>
            </a:r>
            <a:r>
              <a:rPr lang="en-US" dirty="0"/>
              <a:t>, </a:t>
            </a:r>
            <a:r>
              <a:rPr lang="en-US" dirty="0" err="1"/>
              <a:t>требований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устанавливаются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основе</a:t>
            </a:r>
            <a:r>
              <a:rPr lang="en-US" dirty="0"/>
              <a:t> </a:t>
            </a:r>
            <a:r>
              <a:rPr lang="en-US" dirty="0" err="1"/>
              <a:t>достижений</a:t>
            </a:r>
            <a:r>
              <a:rPr lang="en-US" dirty="0"/>
              <a:t> </a:t>
            </a:r>
            <a:r>
              <a:rPr lang="en-US" dirty="0" err="1"/>
              <a:t>науки</a:t>
            </a:r>
            <a:r>
              <a:rPr lang="en-US" dirty="0"/>
              <a:t>, </a:t>
            </a:r>
            <a:r>
              <a:rPr lang="en-US" dirty="0" err="1"/>
              <a:t>техники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передового</a:t>
            </a:r>
            <a:r>
              <a:rPr lang="en-US" dirty="0"/>
              <a:t> </a:t>
            </a:r>
            <a:r>
              <a:rPr lang="en-US" dirty="0" err="1"/>
              <a:t>опыта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en-US" dirty="0"/>
              <a:t>ФГОС - </a:t>
            </a:r>
            <a:r>
              <a:rPr lang="en-US" dirty="0" err="1"/>
              <a:t>система</a:t>
            </a:r>
            <a:r>
              <a:rPr lang="en-US" dirty="0"/>
              <a:t> </a:t>
            </a:r>
            <a:r>
              <a:rPr lang="en-US" dirty="0" err="1"/>
              <a:t>основных</a:t>
            </a:r>
            <a:r>
              <a:rPr lang="en-US" dirty="0"/>
              <a:t> </a:t>
            </a:r>
            <a:r>
              <a:rPr lang="en-US" dirty="0" err="1"/>
              <a:t>параметров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принимаются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качестве</a:t>
            </a:r>
            <a:r>
              <a:rPr lang="en-US" dirty="0"/>
              <a:t> </a:t>
            </a:r>
            <a:r>
              <a:rPr lang="en-US" dirty="0" err="1"/>
              <a:t>государственной</a:t>
            </a:r>
            <a:r>
              <a:rPr lang="en-US" dirty="0"/>
              <a:t> </a:t>
            </a:r>
            <a:r>
              <a:rPr lang="en-US" dirty="0" err="1"/>
              <a:t>нормы</a:t>
            </a:r>
            <a:r>
              <a:rPr lang="en-US" dirty="0"/>
              <a:t> </a:t>
            </a:r>
            <a:r>
              <a:rPr lang="en-US" dirty="0" err="1"/>
              <a:t>образованности</a:t>
            </a:r>
            <a:r>
              <a:rPr lang="en-US" dirty="0"/>
              <a:t>, </a:t>
            </a:r>
            <a:r>
              <a:rPr lang="en-US" dirty="0" err="1"/>
              <a:t>отражающей</a:t>
            </a:r>
            <a:r>
              <a:rPr lang="en-US" dirty="0"/>
              <a:t> </a:t>
            </a:r>
            <a:r>
              <a:rPr lang="en-US" dirty="0" err="1"/>
              <a:t>общественный</a:t>
            </a:r>
            <a:r>
              <a:rPr lang="en-US" dirty="0"/>
              <a:t> </a:t>
            </a:r>
            <a:r>
              <a:rPr lang="en-US" dirty="0" err="1"/>
              <a:t>идеал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учитывающей</a:t>
            </a:r>
            <a:r>
              <a:rPr lang="en-US" dirty="0"/>
              <a:t> </a:t>
            </a:r>
            <a:r>
              <a:rPr lang="en-US" dirty="0" err="1"/>
              <a:t>возможности</a:t>
            </a:r>
            <a:r>
              <a:rPr lang="en-US" dirty="0"/>
              <a:t> </a:t>
            </a:r>
            <a:r>
              <a:rPr lang="en-US" dirty="0" err="1"/>
              <a:t>реальной</a:t>
            </a:r>
            <a:r>
              <a:rPr lang="en-US" dirty="0"/>
              <a:t> </a:t>
            </a:r>
            <a:r>
              <a:rPr lang="en-US" dirty="0" err="1"/>
              <a:t>личности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</a:t>
            </a:r>
            <a:r>
              <a:rPr lang="en-US" dirty="0" err="1"/>
              <a:t>образования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достижению</a:t>
            </a:r>
            <a:r>
              <a:rPr lang="en-US" dirty="0"/>
              <a:t> </a:t>
            </a:r>
            <a:r>
              <a:rPr lang="en-US" dirty="0" err="1"/>
              <a:t>этого</a:t>
            </a:r>
            <a:r>
              <a:rPr lang="en-US" dirty="0"/>
              <a:t> </a:t>
            </a:r>
            <a:r>
              <a:rPr lang="en-US" dirty="0" err="1"/>
              <a:t>идеала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>
                <a:hlinkClick r:id="rId2"/>
              </a:rPr>
              <a:t>ФГОС ДО</a:t>
            </a:r>
            <a:r>
              <a:rPr lang="en-US" dirty="0"/>
              <a:t> </a:t>
            </a:r>
            <a:r>
              <a:rPr lang="en-US" dirty="0" err="1"/>
              <a:t>отражает</a:t>
            </a:r>
            <a:r>
              <a:rPr lang="en-US" dirty="0"/>
              <a:t> </a:t>
            </a:r>
            <a:r>
              <a:rPr lang="en-US" dirty="0" err="1"/>
              <a:t>согласованные</a:t>
            </a:r>
            <a:r>
              <a:rPr lang="en-US" dirty="0"/>
              <a:t> </a:t>
            </a:r>
            <a:r>
              <a:rPr lang="en-US" dirty="0" err="1"/>
              <a:t>социально-культурные</a:t>
            </a:r>
            <a:r>
              <a:rPr lang="en-US" dirty="0"/>
              <a:t>, </a:t>
            </a:r>
            <a:r>
              <a:rPr lang="en-US" dirty="0" err="1"/>
              <a:t>общественно-государственные</a:t>
            </a:r>
            <a:r>
              <a:rPr lang="en-US" dirty="0"/>
              <a:t> </a:t>
            </a:r>
            <a:r>
              <a:rPr lang="en-US" dirty="0" err="1"/>
              <a:t>ожидания</a:t>
            </a:r>
            <a:r>
              <a:rPr lang="en-US" dirty="0"/>
              <a:t> </a:t>
            </a:r>
            <a:r>
              <a:rPr lang="en-US" dirty="0" err="1"/>
              <a:t>относительно</a:t>
            </a:r>
            <a:r>
              <a:rPr lang="en-US" dirty="0"/>
              <a:t> </a:t>
            </a:r>
            <a:r>
              <a:rPr lang="en-US" dirty="0" err="1"/>
              <a:t>уровня</a:t>
            </a:r>
            <a:r>
              <a:rPr lang="en-US" dirty="0"/>
              <a:t> ДО,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являются</a:t>
            </a:r>
            <a:r>
              <a:rPr lang="en-US" dirty="0"/>
              <a:t> </a:t>
            </a:r>
            <a:r>
              <a:rPr lang="en-US" dirty="0" err="1"/>
              <a:t>ориентирами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учредителей</a:t>
            </a:r>
            <a:r>
              <a:rPr lang="en-US" dirty="0"/>
              <a:t> </a:t>
            </a:r>
            <a:r>
              <a:rPr lang="en-US" dirty="0" err="1"/>
              <a:t>дошкольных</a:t>
            </a:r>
            <a:r>
              <a:rPr lang="en-US" dirty="0"/>
              <a:t> </a:t>
            </a:r>
            <a:r>
              <a:rPr lang="en-US" dirty="0" err="1"/>
              <a:t>Организаций</a:t>
            </a:r>
            <a:r>
              <a:rPr lang="en-US" dirty="0"/>
              <a:t>, </a:t>
            </a:r>
            <a:r>
              <a:rPr lang="en-US" dirty="0" err="1"/>
              <a:t>специалистов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</a:t>
            </a:r>
            <a:r>
              <a:rPr lang="en-US" dirty="0" err="1"/>
              <a:t>образования</a:t>
            </a:r>
            <a:r>
              <a:rPr lang="en-US" dirty="0"/>
              <a:t>, </a:t>
            </a:r>
            <a:r>
              <a:rPr lang="en-US" dirty="0" err="1"/>
              <a:t>семей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535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800" b="1" dirty="0" smtClean="0"/>
              <a:t>Федеральный </a:t>
            </a:r>
            <a:r>
              <a:rPr lang="ru-RU" sz="2800" b="1" dirty="0"/>
              <a:t>государственный образовательный стандарт дошкольного образования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000" b="1" dirty="0"/>
              <a:t> 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553" y="1600200"/>
            <a:ext cx="8373247" cy="5257800"/>
          </a:xfrm>
          <a:solidFill>
            <a:srgbClr val="B7DEE8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/>
              <a:t>Стандарт  устанавливает требования, обязательные при реализации Программы, в том числе</a:t>
            </a:r>
            <a:r>
              <a:rPr lang="ru-RU" dirty="0" smtClean="0"/>
              <a:t>:</a:t>
            </a:r>
          </a:p>
          <a:p>
            <a:r>
              <a:rPr lang="ru-RU" dirty="0"/>
              <a:t>к структуре Программы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к условиям реализации Программы, включающим требования к психолого-педагогическим, кадровым, финансовым условиям и к предметно-пространственной среде;</a:t>
            </a:r>
          </a:p>
          <a:p>
            <a:r>
              <a:rPr lang="ru-RU" dirty="0" smtClean="0"/>
              <a:t>к </a:t>
            </a:r>
            <a:r>
              <a:rPr lang="ru-RU" dirty="0"/>
              <a:t>результатам освоения Программы, представленные в виде целевых ориентиров дошкольного образования</a:t>
            </a:r>
            <a:r>
              <a:rPr lang="ru-RU" dirty="0" smtClean="0"/>
              <a:t>.</a:t>
            </a:r>
          </a:p>
          <a:p>
            <a:r>
              <a:rPr lang="ru-RU" dirty="0"/>
              <a:t>Содержание Программы должно </a:t>
            </a:r>
            <a:r>
              <a:rPr lang="ru-RU" dirty="0" smtClean="0"/>
              <a:t>обеспечить развитие личности, мотивации и способностей детей в различных видах деятельности и охватывать следующие структурные единицы  (образовательные области):</a:t>
            </a:r>
            <a:endParaRPr lang="ru-RU" dirty="0"/>
          </a:p>
          <a:p>
            <a:r>
              <a:rPr lang="ru-RU" dirty="0"/>
              <a:t>- социально</a:t>
            </a:r>
            <a:r>
              <a:rPr lang="ru-RU" dirty="0" smtClean="0"/>
              <a:t>-коммуникативное </a:t>
            </a:r>
            <a:r>
              <a:rPr lang="ru-RU" dirty="0"/>
              <a:t>развитие;</a:t>
            </a:r>
          </a:p>
          <a:p>
            <a:r>
              <a:rPr lang="ru-RU" dirty="0" smtClean="0"/>
              <a:t>- </a:t>
            </a:r>
            <a:r>
              <a:rPr lang="ru-RU" dirty="0"/>
              <a:t>познавательное развитие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речевое развитие;</a:t>
            </a:r>
          </a:p>
          <a:p>
            <a:r>
              <a:rPr lang="ru-RU" dirty="0"/>
              <a:t>- художественно-эстетическое развитие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- физическое развитие.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6225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349250" y="710711"/>
            <a:ext cx="8524875" cy="468312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600" dirty="0"/>
              <a:t>Знакомство с приказом Минтруда России от 18.10.2013 г. № 544н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«Об утверждении</a:t>
            </a:r>
            <a:r>
              <a:rPr lang="ru-RU" sz="3600" b="1" dirty="0" smtClean="0"/>
              <a:t> </a:t>
            </a:r>
            <a:r>
              <a:rPr lang="ru-RU" sz="3600" u="sng" dirty="0" smtClean="0"/>
              <a:t>профессионального стандарта </a:t>
            </a:r>
            <a:r>
              <a:rPr lang="ru-RU" sz="3600" u="sng" dirty="0"/>
              <a:t>«Педагог»</a:t>
            </a:r>
            <a:r>
              <a:rPr lang="ru-RU" sz="3600" dirty="0"/>
              <a:t> (педагогическая деятельность в сфере дошкольного, начального общего, основного общего, среднего общего образования) (воспитатель, учитель).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374" y="5802922"/>
            <a:ext cx="6200775" cy="712177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1358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41129"/>
            <a:ext cx="8229600" cy="206401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Кодекс профессиональной этики педагогических работников организаций, осуществляющих образовательную деятельность     </a:t>
            </a:r>
            <a:r>
              <a:rPr lang="ru-RU" sz="2400" dirty="0" smtClean="0"/>
              <a:t>(6.02 2014 № 09-148)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1046" y="2344533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Кодекс представляет собой свод общих принципов профессиональной этики и правил поведения, которым рекомендуется руководствоваться  педагогическим работникам организаций, осуществляющих образовательную деятельность, независимо от занимаемой должности.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130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23488"/>
            <a:ext cx="8229600" cy="273437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800" b="1" dirty="0" smtClean="0"/>
              <a:t>Приказ Минтруда России от 18.10.2013 г. № 544н  </a:t>
            </a:r>
            <a:br>
              <a:rPr lang="ru-RU" sz="2800" b="1" dirty="0" smtClean="0"/>
            </a:br>
            <a:r>
              <a:rPr lang="ru-RU" sz="2800" b="1" dirty="0" smtClean="0"/>
              <a:t>«Об утверждении п</a:t>
            </a:r>
            <a:r>
              <a:rPr lang="ru-RU" sz="2800" b="1" u="sng" dirty="0" smtClean="0"/>
              <a:t>рофессионального стандарта «Педагог»</a:t>
            </a:r>
            <a:r>
              <a:rPr lang="ru-RU" sz="2800" b="1" dirty="0" smtClean="0"/>
              <a:t> (педагогическая деятельность в сфере дошкольного, начального общего, основного общего, среднего общего образования) (воспитатель, учитель)».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69561"/>
            <a:ext cx="8229600" cy="3563514"/>
          </a:xfrm>
        </p:spPr>
        <p:txBody>
          <a:bodyPr>
            <a:normAutofit/>
          </a:bodyPr>
          <a:lstStyle/>
          <a:p>
            <a:r>
              <a:rPr lang="ru-RU" dirty="0"/>
              <a:t>Профессиональный стандарт педагога, </a:t>
            </a:r>
            <a:r>
              <a:rPr lang="ru-RU" dirty="0" smtClean="0"/>
              <a:t> </a:t>
            </a:r>
            <a:r>
              <a:rPr lang="ru-RU" dirty="0"/>
              <a:t>должен прийти на смену морально устаревшим документам, до сих пор регламентировавшим его деятельность, призван, прежде всего, раскрепостить педагога, дать новый импульс его развитию.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346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Государственная программа «Развитие образования» на 2013-2020 годы.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Результаты:</a:t>
            </a:r>
            <a:endParaRPr lang="en-US" b="1" dirty="0" smtClean="0"/>
          </a:p>
          <a:p>
            <a:r>
              <a:rPr lang="en-US" dirty="0" err="1" smtClean="0"/>
              <a:t>Будет</a:t>
            </a:r>
            <a:r>
              <a:rPr lang="en-US" dirty="0" smtClean="0"/>
              <a:t> </a:t>
            </a:r>
            <a:r>
              <a:rPr lang="en-US" dirty="0" err="1"/>
              <a:t>создана</a:t>
            </a:r>
            <a:r>
              <a:rPr lang="en-US" dirty="0"/>
              <a:t> </a:t>
            </a:r>
            <a:r>
              <a:rPr lang="en-US" dirty="0" err="1"/>
              <a:t>инфраструктура</a:t>
            </a:r>
            <a:r>
              <a:rPr lang="en-US" dirty="0"/>
              <a:t> </a:t>
            </a:r>
            <a:r>
              <a:rPr lang="en-US" dirty="0" err="1"/>
              <a:t>поддержки</a:t>
            </a:r>
            <a:r>
              <a:rPr lang="en-US" dirty="0"/>
              <a:t> </a:t>
            </a:r>
            <a:r>
              <a:rPr lang="en-US" dirty="0" err="1"/>
              <a:t>раннего</a:t>
            </a:r>
            <a:r>
              <a:rPr lang="en-US" dirty="0"/>
              <a:t> </a:t>
            </a:r>
            <a:r>
              <a:rPr lang="en-US" dirty="0" err="1"/>
              <a:t>развития</a:t>
            </a:r>
            <a:r>
              <a:rPr lang="en-US" dirty="0"/>
              <a:t> </a:t>
            </a:r>
            <a:r>
              <a:rPr lang="en-US" dirty="0" err="1"/>
              <a:t>детеи</a:t>
            </a:r>
            <a:r>
              <a:rPr lang="en-US" dirty="0"/>
              <a:t>̆ (0-3 </a:t>
            </a:r>
            <a:r>
              <a:rPr lang="en-US" dirty="0" err="1"/>
              <a:t>года</a:t>
            </a:r>
            <a:r>
              <a:rPr lang="en-US" dirty="0"/>
              <a:t>). </a:t>
            </a:r>
            <a:r>
              <a:rPr lang="en-US" dirty="0" err="1"/>
              <a:t>Семьи</a:t>
            </a:r>
            <a:r>
              <a:rPr lang="en-US" dirty="0"/>
              <a:t>, </a:t>
            </a:r>
            <a:r>
              <a:rPr lang="en-US" dirty="0" err="1"/>
              <a:t>нуждающиеся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поддержке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воспитании</a:t>
            </a:r>
            <a:r>
              <a:rPr lang="en-US" dirty="0"/>
              <a:t> </a:t>
            </a:r>
            <a:r>
              <a:rPr lang="en-US" dirty="0" err="1"/>
              <a:t>детеи</a:t>
            </a:r>
            <a:r>
              <a:rPr lang="en-US" dirty="0"/>
              <a:t>̆ </a:t>
            </a:r>
            <a:r>
              <a:rPr lang="en-US" dirty="0" err="1"/>
              <a:t>раннего</a:t>
            </a:r>
            <a:r>
              <a:rPr lang="en-US" dirty="0"/>
              <a:t> </a:t>
            </a:r>
            <a:r>
              <a:rPr lang="en-US" dirty="0" err="1"/>
              <a:t>возраста</a:t>
            </a:r>
            <a:r>
              <a:rPr lang="en-US" dirty="0"/>
              <a:t>, </a:t>
            </a:r>
            <a:r>
              <a:rPr lang="en-US" dirty="0" err="1"/>
              <a:t>будут</a:t>
            </a:r>
            <a:r>
              <a:rPr lang="en-US" dirty="0"/>
              <a:t> </a:t>
            </a:r>
            <a:r>
              <a:rPr lang="en-US" dirty="0" err="1"/>
              <a:t>обеспечены</a:t>
            </a:r>
            <a:r>
              <a:rPr lang="en-US" dirty="0"/>
              <a:t> </a:t>
            </a:r>
            <a:r>
              <a:rPr lang="en-US" dirty="0" err="1"/>
              <a:t>консультационными</a:t>
            </a:r>
            <a:r>
              <a:rPr lang="en-US" dirty="0"/>
              <a:t> </a:t>
            </a:r>
            <a:r>
              <a:rPr lang="en-US" dirty="0" err="1"/>
              <a:t>услугами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центрах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месту</a:t>
            </a:r>
            <a:r>
              <a:rPr lang="en-US" dirty="0"/>
              <a:t> </a:t>
            </a:r>
            <a:r>
              <a:rPr lang="en-US" dirty="0" err="1"/>
              <a:t>жительства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дистанционно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8131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/>
              <a:t>П</a:t>
            </a:r>
            <a:r>
              <a:rPr lang="ru-RU" sz="3600" b="1" u="sng" dirty="0" smtClean="0"/>
              <a:t>рофессиональный стандарт «Педагог»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3440"/>
          </a:xfrm>
        </p:spPr>
        <p:txBody>
          <a:bodyPr>
            <a:normAutofit/>
          </a:bodyPr>
          <a:lstStyle/>
          <a:p>
            <a:r>
              <a:rPr lang="ru-RU" dirty="0"/>
              <a:t>Федеральный закон № 273-ФЗ от 29.12.2012 «Об образовании в Российской Федерации» (далее – ФЗ) относит дошкольное образование к одному из уровней общего. </a:t>
            </a:r>
            <a:r>
              <a:rPr lang="ru-RU" dirty="0" smtClean="0"/>
              <a:t>Отсюда </a:t>
            </a:r>
            <a:r>
              <a:rPr lang="ru-RU" dirty="0"/>
              <a:t>возникает необходимость единого подхода к профессиональным компетенциям педагога дошкольного образования и учителя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9038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73407" y="370464"/>
            <a:ext cx="8229600" cy="2099297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Приказ Минтруда России от 18.10.2013 г. № 544н  </a:t>
            </a:r>
            <a:br>
              <a:rPr lang="ru-RU" sz="2800" b="1" dirty="0" smtClean="0"/>
            </a:br>
            <a:r>
              <a:rPr lang="ru-RU" sz="2800" b="1" dirty="0" smtClean="0"/>
              <a:t>«Об утверждении п</a:t>
            </a:r>
            <a:r>
              <a:rPr lang="ru-RU" sz="2800" b="1" u="sng" dirty="0" smtClean="0"/>
              <a:t>рофессионального стандарта «Педагог»</a:t>
            </a:r>
            <a:r>
              <a:rPr lang="ru-RU" sz="2800" b="1" dirty="0" smtClean="0"/>
              <a:t> (педагогическая деятельность в сфере дошкольного, начального общего, основного общего, среднего общего образования) (воспитатель, учитель)».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10891"/>
            <a:ext cx="8229600" cy="3515272"/>
          </a:xfrm>
        </p:spPr>
        <p:txBody>
          <a:bodyPr/>
          <a:lstStyle/>
          <a:p>
            <a:r>
              <a:rPr lang="ru-RU" dirty="0"/>
              <a:t>Соответственно уровням образования, определяющим специфику педагогической деятельности, выделяются следующие специальности: педагог дошкольного образования (воспитатель), педагог начальной, основной и старшей школы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3039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07192"/>
            <a:ext cx="8229600" cy="199593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Приказ </a:t>
            </a:r>
            <a:r>
              <a:rPr lang="ru-RU" sz="2800" b="1" dirty="0"/>
              <a:t>Минтруда России от 18.10.2013 г. № 544н 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«Об утверждении п</a:t>
            </a:r>
            <a:r>
              <a:rPr lang="ru-RU" sz="2800" b="1" u="sng" dirty="0" smtClean="0"/>
              <a:t>рофессионального стандарта «</a:t>
            </a:r>
            <a:r>
              <a:rPr lang="ru-RU" sz="2800" b="1" u="sng" dirty="0"/>
              <a:t>Педагог»</a:t>
            </a:r>
            <a:r>
              <a:rPr lang="ru-RU" sz="2800" b="1" dirty="0"/>
              <a:t> (педагогическая деятельность в сфере дошкольного, начального общего, основного общего, среднего общего образования) (воспитатель, учитель)».</a:t>
            </a:r>
            <a:r>
              <a:rPr lang="ru-RU" sz="2800" dirty="0"/>
              <a:t> 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6123"/>
            <a:ext cx="8229600" cy="377004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Данный стандарт применяется работодателями при формировании кадровой политики и в управлении персоналом, при организации обучения и аттестации работников, заключении трудовых договоров, разработке должностных инструкций и установлении систем оплаты труда 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39449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40993" y="123488"/>
            <a:ext cx="8245807" cy="1023187"/>
          </a:xfrm>
          <a:solidFill>
            <a:srgbClr val="B7DEE8"/>
          </a:solidFill>
        </p:spPr>
        <p:txBody>
          <a:bodyPr>
            <a:normAutofit fontScale="90000"/>
          </a:bodyPr>
          <a:lstStyle/>
          <a:p>
            <a:r>
              <a:rPr lang="ru-RU" sz="3600" b="1" dirty="0"/>
              <a:t>Зачем нужен профессиональный стандарт педагога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7515" y="1335582"/>
            <a:ext cx="8369285" cy="52578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Стандарт – инструмент реализации стратегии образования в меняющемся мире.</a:t>
            </a:r>
          </a:p>
          <a:p>
            <a:r>
              <a:rPr lang="ru-RU" dirty="0" smtClean="0"/>
              <a:t>·Стандарт </a:t>
            </a:r>
            <a:r>
              <a:rPr lang="ru-RU" dirty="0"/>
              <a:t>– инструмент повышения качества образования и выхода отечественного образования на международный уровень.</a:t>
            </a:r>
          </a:p>
          <a:p>
            <a:r>
              <a:rPr lang="ru-RU" dirty="0" smtClean="0"/>
              <a:t> </a:t>
            </a:r>
            <a:r>
              <a:rPr lang="ru-RU" dirty="0"/>
              <a:t>Стандарт – объективный измеритель квалификации педагога.</a:t>
            </a:r>
          </a:p>
          <a:p>
            <a:r>
              <a:rPr lang="ru-RU" dirty="0" smtClean="0"/>
              <a:t>Стандарт </a:t>
            </a:r>
            <a:r>
              <a:rPr lang="ru-RU" dirty="0"/>
              <a:t>– средство отбора педагогических кадров в учреждения образования.</a:t>
            </a:r>
          </a:p>
          <a:p>
            <a:r>
              <a:rPr lang="ru-RU" dirty="0" smtClean="0"/>
              <a:t>Стандарт </a:t>
            </a:r>
            <a:r>
              <a:rPr lang="ru-RU" dirty="0"/>
              <a:t>– основа для формирования трудового договора, фиксирующего отношения между работником и работодателем.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906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76412"/>
            <a:ext cx="8229600" cy="124122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Требования </a:t>
            </a:r>
            <a:r>
              <a:rPr lang="ru-RU" sz="3200" b="1" dirty="0"/>
              <a:t>к профессиональному стандарту педагога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Профессиональный стандарт педагога – рамочный документ, в </a:t>
            </a:r>
            <a:r>
              <a:rPr lang="ru-RU" dirty="0" smtClean="0"/>
              <a:t>котором определяются</a:t>
            </a:r>
            <a:r>
              <a:rPr lang="ru-RU" dirty="0"/>
              <a:t> </a:t>
            </a:r>
            <a:r>
              <a:rPr lang="ru-RU" b="1" dirty="0"/>
              <a:t>основные </a:t>
            </a:r>
            <a:r>
              <a:rPr lang="ru-RU" dirty="0"/>
              <a:t>требования к его квалификации.</a:t>
            </a:r>
          </a:p>
          <a:p>
            <a:r>
              <a:rPr lang="ru-RU" dirty="0" smtClean="0"/>
              <a:t> </a:t>
            </a:r>
            <a:r>
              <a:rPr lang="ru-RU" dirty="0"/>
              <a:t>Общенациональная рамка стандарта может быть дополнена региональными требованиями, учитывающими социокультурные, демографические и прочие особенности данной территории (мегаполисы, районы с преобладанием сельского населения, моноэтнические и полиэтнические регионы накладывают свою специфику на труд педагога).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110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94052"/>
            <a:ext cx="8229600" cy="122358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Требования </a:t>
            </a:r>
            <a:r>
              <a:rPr lang="ru-RU" sz="3200" b="1" dirty="0"/>
              <a:t>к профессиональному стандарту педагога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2236" y="1658269"/>
            <a:ext cx="8661112" cy="501008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Профессиональный стандарт педагога может быть также дополнен внутренним стандартом </a:t>
            </a:r>
            <a:r>
              <a:rPr lang="ru-RU" dirty="0" smtClean="0"/>
              <a:t>образовательной организации </a:t>
            </a:r>
            <a:r>
              <a:rPr lang="ru-RU" dirty="0"/>
              <a:t>(по аналогии со стандартом предприятия), в соответствии со спецификой реализуемых в </a:t>
            </a:r>
            <a:r>
              <a:rPr lang="ru-RU" dirty="0" smtClean="0"/>
              <a:t>данной организации </a:t>
            </a:r>
            <a:r>
              <a:rPr lang="ru-RU" dirty="0"/>
              <a:t>образовательных программ (школа для одаренных, инклюзивная школа и т.п.).</a:t>
            </a:r>
          </a:p>
          <a:p>
            <a:r>
              <a:rPr lang="ru-RU" dirty="0" smtClean="0"/>
              <a:t> </a:t>
            </a:r>
            <a:r>
              <a:rPr lang="ru-RU" dirty="0"/>
              <a:t>Профессиональный стандарт педагога является уровневым, учитывающим специфику работы педагогов в </a:t>
            </a:r>
            <a:r>
              <a:rPr lang="ru-RU" dirty="0" smtClean="0"/>
              <a:t>дошкольной организации, </a:t>
            </a:r>
            <a:r>
              <a:rPr lang="ru-RU" dirty="0"/>
              <a:t>начальной, основной и старшей школе.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129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24782" y="183594"/>
            <a:ext cx="8229600" cy="1805544"/>
          </a:xfrm>
          <a:solidFill>
            <a:srgbClr val="CCFFCC"/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Приказ </a:t>
            </a:r>
            <a:r>
              <a:rPr lang="ru-RU" sz="2400" b="1" dirty="0"/>
              <a:t>Минтруда России от 18.10.2013 г. № 544н  «П</a:t>
            </a:r>
            <a:r>
              <a:rPr lang="ru-RU" sz="2400" b="1" u="sng" dirty="0"/>
              <a:t>рофессиональный </a:t>
            </a:r>
            <a:r>
              <a:rPr lang="ru-RU" sz="2400" b="1" u="sng" dirty="0" err="1"/>
              <a:t>стандарт«Педагог</a:t>
            </a:r>
            <a:r>
              <a:rPr lang="ru-RU" sz="2400" b="1" u="sng" dirty="0"/>
              <a:t>»</a:t>
            </a:r>
            <a:r>
              <a:rPr lang="ru-RU" sz="2400" b="1" dirty="0"/>
              <a:t> (педагогическая деятельность в сфере дошкольного, начального общего, основного общего, среднего общего образования) (воспитатель, учитель)».</a:t>
            </a:r>
            <a:r>
              <a:rPr lang="ru-RU" sz="2400" dirty="0"/>
              <a:t>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1089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соответствии со стандартом педагог должен обладать компетенциями, условно разделенными на три пространства деятельности:</a:t>
            </a:r>
          </a:p>
          <a:p>
            <a:pPr lvl="0"/>
            <a:r>
              <a:rPr lang="ru-RU" dirty="0"/>
              <a:t>Общепедагогическая функция. Обучение.</a:t>
            </a:r>
          </a:p>
          <a:p>
            <a:pPr lvl="0"/>
            <a:r>
              <a:rPr lang="ru-RU" dirty="0"/>
              <a:t>Воспитательная деятельность.</a:t>
            </a:r>
          </a:p>
          <a:p>
            <a:pPr lvl="0"/>
            <a:r>
              <a:rPr lang="ru-RU" dirty="0"/>
              <a:t>Развивающая деятельность.</a:t>
            </a:r>
          </a:p>
          <a:p>
            <a:r>
              <a:rPr lang="ru-RU" dirty="0"/>
              <a:t>В каждом из трех пространств деятельности конкретизируются «трудовые действия», «необходимые умения», «необходимые знания» и «другие характеристики».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1228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90711" y="152995"/>
            <a:ext cx="8396089" cy="1881837"/>
          </a:xfrm>
          <a:solidFill>
            <a:srgbClr val="CCFFCC"/>
          </a:solidFill>
        </p:spPr>
        <p:txBody>
          <a:bodyPr>
            <a:normAutofit fontScale="90000"/>
          </a:bodyPr>
          <a:lstStyle/>
          <a:p>
            <a:r>
              <a:rPr lang="ru-RU" sz="2400" b="1" dirty="0"/>
              <a:t>Приказ Минтруда России от 18.10.2013 г. № 544н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«Об утверждении п</a:t>
            </a:r>
            <a:r>
              <a:rPr lang="ru-RU" sz="2400" b="1" u="sng" dirty="0" smtClean="0"/>
              <a:t>рофессионального стандарта «</a:t>
            </a:r>
            <a:r>
              <a:rPr lang="ru-RU" sz="2400" b="1" u="sng" dirty="0"/>
              <a:t>Педагог»</a:t>
            </a:r>
            <a:r>
              <a:rPr lang="ru-RU" sz="2400" b="1" dirty="0"/>
              <a:t> (педагогическая деятельность в сфере дошкольного, начального общего, основного общего, среднего общего образования) (воспитатель, учитель)».</a:t>
            </a:r>
            <a:r>
              <a:rPr lang="ru-RU" sz="2400" dirty="0"/>
              <a:t>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9891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Содержание раздела «Педагогическая деятельность по реализации программ дошкольного образования (трудовые действия, необходимые умения, необходимые знания)» четко соответствует ФГОС ДО.</a:t>
            </a:r>
          </a:p>
          <a:p>
            <a:r>
              <a:rPr lang="ru-RU" dirty="0" smtClean="0"/>
              <a:t>А в разделе «другие характеристики» сформулировано «Соблюдение правовых, нравственных и этических норм, требований профессиональной этики».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17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>
          <a:xfrm>
            <a:off x="306010" y="1438153"/>
            <a:ext cx="8380789" cy="3610681"/>
          </a:xfrm>
          <a:solidFill>
            <a:srgbClr val="FDEADA"/>
          </a:solidFill>
        </p:spPr>
        <p:txBody>
          <a:bodyPr>
            <a:normAutofit/>
          </a:bodyPr>
          <a:lstStyle/>
          <a:p>
            <a:pPr algn="ctr"/>
            <a:r>
              <a:rPr kumimoji="0" lang="ru-RU" b="1" dirty="0" smtClean="0">
                <a:latin typeface="Lucida Grande CY"/>
                <a:cs typeface="Lucida Grande CY"/>
              </a:rPr>
              <a:t>Спасибо за внимание !</a:t>
            </a:r>
            <a:br>
              <a:rPr kumimoji="0" lang="ru-RU" b="1" dirty="0" smtClean="0">
                <a:latin typeface="Lucida Grande CY"/>
                <a:cs typeface="Lucida Grande CY"/>
              </a:rPr>
            </a:br>
            <a:r>
              <a:rPr kumimoji="0" lang="ru-RU" b="1" dirty="0" smtClean="0">
                <a:latin typeface="Lucida Grande CY"/>
                <a:cs typeface="Lucida Grande CY"/>
              </a:rPr>
              <a:t/>
            </a:r>
            <a:br>
              <a:rPr kumimoji="0" lang="ru-RU" b="1" dirty="0" smtClean="0">
                <a:latin typeface="Lucida Grande CY"/>
                <a:cs typeface="Lucida Grande CY"/>
              </a:rPr>
            </a:br>
            <a:r>
              <a:rPr lang="ru-RU" b="1" dirty="0">
                <a:latin typeface="Lucida Grande CY"/>
                <a:cs typeface="Lucida Grande CY"/>
              </a:rPr>
              <a:t/>
            </a:r>
            <a:br>
              <a:rPr lang="ru-RU" b="1" dirty="0">
                <a:latin typeface="Lucida Grande CY"/>
                <a:cs typeface="Lucida Grande CY"/>
              </a:rPr>
            </a:br>
            <a:r>
              <a:rPr kumimoji="0" lang="ru-RU" b="1" dirty="0" smtClean="0">
                <a:latin typeface="Lucida Grande CY"/>
                <a:cs typeface="Lucida Grande CY"/>
              </a:rPr>
              <a:t>Желаю успехов!</a:t>
            </a:r>
            <a:endParaRPr kumimoji="0" lang="ru-RU" dirty="0">
              <a:latin typeface="Lucida Grande CY"/>
              <a:cs typeface="Lucida Grande CY"/>
            </a:endParaRPr>
          </a:p>
        </p:txBody>
      </p:sp>
      <p:sp>
        <p:nvSpPr>
          <p:cNvPr id="48130" name="Содержимое 2"/>
          <p:cNvSpPr>
            <a:spLocks noGrp="1"/>
          </p:cNvSpPr>
          <p:nvPr>
            <p:ph idx="1"/>
          </p:nvPr>
        </p:nvSpPr>
        <p:spPr>
          <a:xfrm>
            <a:off x="1371600" y="3197594"/>
            <a:ext cx="7772400" cy="2906343"/>
          </a:xfrm>
        </p:spPr>
        <p:txBody>
          <a:bodyPr/>
          <a:lstStyle/>
          <a:p>
            <a:pPr algn="ctr">
              <a:buFont typeface="Wingdings" charset="0"/>
              <a:buNone/>
            </a:pPr>
            <a:endParaRPr kumimoji="0" lang="ru-RU" b="1" dirty="0">
              <a:latin typeface="Tahoma" charset="0"/>
            </a:endParaRPr>
          </a:p>
          <a:p>
            <a:pPr algn="ctr">
              <a:buFont typeface="Wingdings" charset="0"/>
              <a:buNone/>
            </a:pPr>
            <a:endParaRPr kumimoji="0" lang="ru-RU" sz="2800" b="1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26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1042988" y="4365625"/>
            <a:ext cx="6762750" cy="2087563"/>
          </a:xfrm>
          <a:prstGeom prst="rect">
            <a:avLst/>
          </a:prstGeom>
          <a:gradFill rotWithShape="0">
            <a:gsLst>
              <a:gs pos="0">
                <a:srgbClr val="B5CFE7"/>
              </a:gs>
              <a:gs pos="100000">
                <a:srgbClr val="FFFFCC"/>
              </a:gs>
            </a:gsLst>
            <a:lin ang="5400000" scaled="1"/>
          </a:gradFill>
          <a:ln w="25560">
            <a:solidFill>
              <a:srgbClr val="26697A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000" b="1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charset="0"/>
              </a:rPr>
              <a:t>29.12.2012 N 273-ФЗ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000" b="1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charset="0"/>
              </a:rPr>
              <a:t>"Об образовании в Российской Федерации"</a:t>
            </a:r>
          </a:p>
        </p:txBody>
      </p:sp>
      <p:pic>
        <p:nvPicPr>
          <p:cNvPr id="1026" name="Picture 2" descr="C:\Users\Новокрещёнов\Desktop\zakon_orig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620713"/>
            <a:ext cx="5238750" cy="3478212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0022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858963" y="274638"/>
            <a:ext cx="7216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endParaRPr kumimoji="0" lang="ru-RU" sz="180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07950" y="115888"/>
            <a:ext cx="8856663" cy="1728787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>
                <a:solidFill>
                  <a:srgbClr val="000000"/>
                </a:solidFill>
                <a:latin typeface="Cambria" charset="0"/>
              </a:rPr>
              <a:t>Статья 3. Основные принципы государственной политики и правового регулирования отношений в сфере образования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71463" y="2817813"/>
            <a:ext cx="2736850" cy="8636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Cambria" charset="0"/>
              </a:rPr>
              <a:t>Единство образовательного пространства</a:t>
            </a:r>
            <a:endParaRPr lang="ru-RU" sz="2000" smtClean="0">
              <a:latin typeface="Cambria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68288" y="2060575"/>
            <a:ext cx="2735262" cy="7080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solidFill>
                  <a:srgbClr val="000000"/>
                </a:solidFill>
                <a:latin typeface="Cambria" charset="0"/>
              </a:rPr>
              <a:t>Приоритетность образования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30563" y="2060575"/>
            <a:ext cx="2736850" cy="7080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solidFill>
                  <a:srgbClr val="000000"/>
                </a:solidFill>
                <a:latin typeface="Cambria" charset="0"/>
              </a:rPr>
              <a:t>Право каждого на образование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084888" y="2060575"/>
            <a:ext cx="2735262" cy="70802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solidFill>
                  <a:srgbClr val="000000"/>
                </a:solidFill>
                <a:latin typeface="Cambria" charset="0"/>
              </a:rPr>
              <a:t>Гуманистический характер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084888" y="3048000"/>
            <a:ext cx="2735262" cy="400050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solidFill>
                  <a:srgbClr val="000000"/>
                </a:solidFill>
                <a:latin typeface="Cambria" charset="0"/>
              </a:rPr>
              <a:t>Светский характер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48025" y="2817813"/>
            <a:ext cx="2700338" cy="13239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solidFill>
                  <a:srgbClr val="000000"/>
                </a:solidFill>
                <a:latin typeface="Cambria" charset="0"/>
              </a:rPr>
              <a:t>Интеграция с системами образования других государств</a:t>
            </a:r>
          </a:p>
        </p:txBody>
      </p:sp>
      <p:sp>
        <p:nvSpPr>
          <p:cNvPr id="3083" name="Text Box 5"/>
          <p:cNvSpPr txBox="1">
            <a:spLocks noChangeArrowheads="1"/>
          </p:cNvSpPr>
          <p:nvPr/>
        </p:nvSpPr>
        <p:spPr bwMode="auto">
          <a:xfrm>
            <a:off x="277813" y="3922713"/>
            <a:ext cx="2736850" cy="8636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Cambria" charset="0"/>
              </a:rPr>
              <a:t>Свобода выбора получения образования </a:t>
            </a:r>
            <a:endParaRPr lang="ru-RU" sz="2000" smtClean="0">
              <a:latin typeface="Cambria" charset="0"/>
            </a:endParaRPr>
          </a:p>
        </p:txBody>
      </p:sp>
      <p:sp>
        <p:nvSpPr>
          <p:cNvPr id="3084" name="Text Box 5"/>
          <p:cNvSpPr txBox="1">
            <a:spLocks noChangeArrowheads="1"/>
          </p:cNvSpPr>
          <p:nvPr/>
        </p:nvSpPr>
        <p:spPr bwMode="auto">
          <a:xfrm>
            <a:off x="3230563" y="4289425"/>
            <a:ext cx="2736850" cy="8636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Cambria" charset="0"/>
              </a:rPr>
              <a:t>Право на образование в течение всей жизни </a:t>
            </a:r>
            <a:endParaRPr lang="ru-RU" sz="2000" smtClean="0">
              <a:latin typeface="Cambria" charset="0"/>
            </a:endParaRPr>
          </a:p>
        </p:txBody>
      </p:sp>
      <p:sp>
        <p:nvSpPr>
          <p:cNvPr id="3085" name="Text Box 5"/>
          <p:cNvSpPr txBox="1">
            <a:spLocks noChangeArrowheads="1"/>
          </p:cNvSpPr>
          <p:nvPr/>
        </p:nvSpPr>
        <p:spPr bwMode="auto">
          <a:xfrm>
            <a:off x="6084888" y="3581400"/>
            <a:ext cx="2735262" cy="103187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Cambria" charset="0"/>
              </a:rPr>
              <a:t>Автономия образовательных организаций</a:t>
            </a:r>
            <a:endParaRPr lang="ru-RU" sz="2000" smtClean="0">
              <a:latin typeface="Cambria" charset="0"/>
            </a:endParaRPr>
          </a:p>
        </p:txBody>
      </p:sp>
      <p:sp>
        <p:nvSpPr>
          <p:cNvPr id="3086" name="Text Box 5"/>
          <p:cNvSpPr txBox="1">
            <a:spLocks noChangeArrowheads="1"/>
          </p:cNvSpPr>
          <p:nvPr/>
        </p:nvSpPr>
        <p:spPr bwMode="auto">
          <a:xfrm>
            <a:off x="249238" y="5153025"/>
            <a:ext cx="2736850" cy="8636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Cambria" charset="0"/>
              </a:rPr>
              <a:t>Демократический характер управления </a:t>
            </a:r>
            <a:endParaRPr lang="ru-RU" sz="2000" smtClean="0">
              <a:latin typeface="Cambria" charset="0"/>
            </a:endParaRPr>
          </a:p>
        </p:txBody>
      </p:sp>
      <p:sp>
        <p:nvSpPr>
          <p:cNvPr id="3087" name="Text Box 5"/>
          <p:cNvSpPr txBox="1">
            <a:spLocks noChangeArrowheads="1"/>
          </p:cNvSpPr>
          <p:nvPr/>
        </p:nvSpPr>
        <p:spPr bwMode="auto">
          <a:xfrm>
            <a:off x="3222625" y="5300663"/>
            <a:ext cx="2735263" cy="1211262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Cambria" charset="0"/>
              </a:rPr>
              <a:t>Недопустимость ограничения или устранения конкуренции </a:t>
            </a:r>
            <a:endParaRPr lang="ru-RU" sz="2000" smtClean="0">
              <a:latin typeface="Cambria" charset="0"/>
            </a:endParaRPr>
          </a:p>
        </p:txBody>
      </p:sp>
      <p:sp>
        <p:nvSpPr>
          <p:cNvPr id="3088" name="Text Box 5"/>
          <p:cNvSpPr txBox="1">
            <a:spLocks noChangeArrowheads="1"/>
          </p:cNvSpPr>
          <p:nvPr/>
        </p:nvSpPr>
        <p:spPr bwMode="auto">
          <a:xfrm>
            <a:off x="6084888" y="4797425"/>
            <a:ext cx="2735262" cy="1328738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blurRad="63500"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smtClean="0">
                <a:latin typeface="Cambria" charset="0"/>
              </a:rPr>
              <a:t>Сочетание государственного и договорного регулирования </a:t>
            </a:r>
            <a:endParaRPr lang="ru-RU" sz="2000" smtClean="0">
              <a:latin typeface="Cambr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165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B5A788"/>
                </a:solidFill>
                <a:latin typeface="Corbel" charset="0"/>
              </a:rPr>
              <a:t>1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500472" y="3429000"/>
            <a:ext cx="8143056" cy="3352800"/>
          </a:xfrm>
          <a:prstGeom prst="rect">
            <a:avLst/>
          </a:prstGeom>
          <a:gradFill>
            <a:gsLst>
              <a:gs pos="0">
                <a:srgbClr val="5E9EFF">
                  <a:alpha val="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3500000" scaled="0"/>
          </a:gradFill>
          <a:ln w="38160">
            <a:solidFill>
              <a:srgbClr val="4682B4"/>
            </a:solidFill>
            <a:miter lim="800000"/>
            <a:headEnd/>
            <a:tailEnd/>
          </a:ln>
          <a:effectLst>
            <a:outerShdw dist="25560" dir="5400000" algn="ctr" rotWithShape="0">
              <a:srgbClr val="000000">
                <a:alpha val="44031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smtClean="0">
                <a:latin typeface="Cambria" charset="0"/>
              </a:rPr>
              <a:t>В Российской Федерации гарантируются </a:t>
            </a:r>
            <a:r>
              <a:rPr lang="ru-RU" sz="2400" b="1" smtClean="0">
                <a:latin typeface="Cambria" charset="0"/>
              </a:rPr>
              <a:t>общедоступность и бесплатность</a:t>
            </a:r>
            <a:r>
              <a:rPr lang="ru-RU" sz="2400" smtClean="0">
                <a:latin typeface="Cambria" charset="0"/>
              </a:rPr>
              <a:t> в соответствии с федеральными государственными образовательными стандартами </a:t>
            </a:r>
            <a:r>
              <a:rPr lang="ru-RU" sz="2400" b="1" smtClean="0">
                <a:latin typeface="Cambria" charset="0"/>
              </a:rPr>
              <a:t>дошкольного, начального общего, основного общего и среднего общего образования, среднего профессионального образования</a:t>
            </a:r>
            <a:r>
              <a:rPr lang="ru-RU" sz="2400" smtClean="0">
                <a:latin typeface="Cambria" charset="0"/>
              </a:rPr>
              <a:t>, а также </a:t>
            </a:r>
            <a:r>
              <a:rPr lang="ru-RU" sz="2400" b="1" smtClean="0">
                <a:latin typeface="Cambria" charset="0"/>
              </a:rPr>
              <a:t>на конкурсной основе бесплатность высшего образования</a:t>
            </a:r>
            <a:r>
              <a:rPr lang="ru-RU" sz="2400" smtClean="0">
                <a:latin typeface="Cambria" charset="0"/>
              </a:rPr>
              <a:t>, если образование данного уровня гражданин получает впервые.</a:t>
            </a:r>
            <a:endParaRPr lang="ru-RU" smtClean="0">
              <a:solidFill>
                <a:srgbClr val="262626"/>
              </a:solidFill>
              <a:latin typeface="Cambria" charset="0"/>
            </a:endParaRPr>
          </a:p>
        </p:txBody>
      </p:sp>
      <p:pic>
        <p:nvPicPr>
          <p:cNvPr id="3074" name="Picture 2" descr="C:\Users\Новокрещёнов\Desktop\ЦОУО\2013\Совещание директоров 30 января 2012\a9ae70bdf4ac79370d8ab7906a6c00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988" y="149484"/>
            <a:ext cx="4788024" cy="3189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>
                <a:latin typeface="Calibri" charset="0"/>
              </a:rPr>
              <a:t>Закон</a:t>
            </a:r>
          </a:p>
        </p:txBody>
      </p:sp>
      <p:sp>
        <p:nvSpPr>
          <p:cNvPr id="18440" name="Содержимое 2"/>
          <p:cNvSpPr>
            <a:spLocks noGrp="1"/>
          </p:cNvSpPr>
          <p:nvPr>
            <p:ph idx="1"/>
          </p:nvPr>
        </p:nvSpPr>
        <p:spPr>
          <a:xfrm>
            <a:off x="500472" y="2332038"/>
            <a:ext cx="8229600" cy="4525962"/>
          </a:xfrm>
        </p:spPr>
        <p:txBody>
          <a:bodyPr/>
          <a:lstStyle/>
          <a:p>
            <a:pPr marL="0" indent="0">
              <a:buNone/>
            </a:pPr>
            <a:r>
              <a:rPr kumimoji="0" lang="ru-RU" dirty="0" smtClean="0">
                <a:latin typeface="Calibri" charset="0"/>
              </a:rPr>
              <a:t>«Об образовании в Р.Ф.»</a:t>
            </a:r>
            <a:endParaRPr kumimoji="0" lang="ru-RU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8151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858963" y="274638"/>
            <a:ext cx="7216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endParaRPr kumimoji="0" lang="ru-RU" sz="180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B5A788"/>
                </a:solidFill>
                <a:latin typeface="Corbel" charset="0"/>
              </a:rPr>
              <a:t>1</a:t>
            </a: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603500" y="214313"/>
            <a:ext cx="4064000" cy="85407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ОБРАЗОВАНИЕ </a:t>
            </a:r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2597150" y="1497013"/>
            <a:ext cx="4070350" cy="1074737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общее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образование </a:t>
            </a:r>
          </a:p>
        </p:txBody>
      </p:sp>
      <p:sp>
        <p:nvSpPr>
          <p:cNvPr id="5127" name="Rectangle 4"/>
          <p:cNvSpPr>
            <a:spLocks noChangeArrowheads="1"/>
          </p:cNvSpPr>
          <p:nvPr/>
        </p:nvSpPr>
        <p:spPr bwMode="auto">
          <a:xfrm>
            <a:off x="2603500" y="2809875"/>
            <a:ext cx="4064000" cy="10509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профессиональное образование </a:t>
            </a:r>
          </a:p>
        </p:txBody>
      </p:sp>
      <p:sp>
        <p:nvSpPr>
          <p:cNvPr id="5128" name="Rectangle 4"/>
          <p:cNvSpPr>
            <a:spLocks noChangeArrowheads="1"/>
          </p:cNvSpPr>
          <p:nvPr/>
        </p:nvSpPr>
        <p:spPr bwMode="auto">
          <a:xfrm>
            <a:off x="2603500" y="4133850"/>
            <a:ext cx="4064000" cy="1081088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дополнительное образование </a:t>
            </a:r>
          </a:p>
        </p:txBody>
      </p:sp>
      <p:sp>
        <p:nvSpPr>
          <p:cNvPr id="5129" name="Rectangle 4"/>
          <p:cNvSpPr>
            <a:spLocks noChangeArrowheads="1"/>
          </p:cNvSpPr>
          <p:nvPr/>
        </p:nvSpPr>
        <p:spPr bwMode="auto">
          <a:xfrm>
            <a:off x="2603500" y="5313363"/>
            <a:ext cx="4064000" cy="10763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FF0000"/>
                </a:solidFill>
                <a:latin typeface="Cambria" charset="0"/>
              </a:rPr>
              <a:t>профессиональное обучение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912151"/>
            <a:ext cx="1915758" cy="191575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97" y="3861048"/>
            <a:ext cx="2016338" cy="135346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312" y="5159879"/>
            <a:ext cx="1879646" cy="1229602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C:\Users\Новокрещёнов\Desktop\2151a6cfc434eab16377f6bda25e31d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7" y="1544857"/>
            <a:ext cx="2020548" cy="1265501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4244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B5A788"/>
                </a:solidFill>
                <a:latin typeface="Corbel" charset="0"/>
              </a:rPr>
              <a:t>1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603500" y="1616075"/>
            <a:ext cx="4064000" cy="1074738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FF0000"/>
                </a:solidFill>
                <a:latin typeface="Cambria" charset="0"/>
              </a:rPr>
              <a:t>дошкольное образование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2603500" y="2813050"/>
            <a:ext cx="4064000" cy="10509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начальное общее образование</a:t>
            </a:r>
          </a:p>
        </p:txBody>
      </p:sp>
      <p:sp>
        <p:nvSpPr>
          <p:cNvPr id="6150" name="Rectangle 4"/>
          <p:cNvSpPr>
            <a:spLocks noChangeArrowheads="1"/>
          </p:cNvSpPr>
          <p:nvPr/>
        </p:nvSpPr>
        <p:spPr bwMode="auto">
          <a:xfrm>
            <a:off x="2603500" y="4008438"/>
            <a:ext cx="4064000" cy="10795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основное общее образование</a:t>
            </a:r>
          </a:p>
        </p:txBody>
      </p:sp>
      <p:sp>
        <p:nvSpPr>
          <p:cNvPr id="6151" name="Rectangle 4"/>
          <p:cNvSpPr>
            <a:spLocks noChangeArrowheads="1"/>
          </p:cNvSpPr>
          <p:nvPr/>
        </p:nvSpPr>
        <p:spPr bwMode="auto">
          <a:xfrm>
            <a:off x="2603500" y="5260975"/>
            <a:ext cx="4064000" cy="107632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среднее общее образование</a:t>
            </a:r>
          </a:p>
        </p:txBody>
      </p:sp>
      <p:sp>
        <p:nvSpPr>
          <p:cNvPr id="6152" name="Rectangle 4"/>
          <p:cNvSpPr>
            <a:spLocks noChangeArrowheads="1"/>
          </p:cNvSpPr>
          <p:nvPr/>
        </p:nvSpPr>
        <p:spPr bwMode="auto">
          <a:xfrm>
            <a:off x="2603500" y="214313"/>
            <a:ext cx="4064000" cy="982662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25560">
            <a:solidFill>
              <a:srgbClr val="4682B4"/>
            </a:solidFill>
            <a:miter lim="800000"/>
            <a:headEnd/>
            <a:tailEnd/>
          </a:ln>
          <a:effectLst>
            <a:outerShdw blurRad="63500" dist="12600" dir="5400000" algn="ctr" rotWithShape="0">
              <a:srgbClr val="000000">
                <a:alpha val="44031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>
                <a:solidFill>
                  <a:srgbClr val="000000"/>
                </a:solidFill>
                <a:latin typeface="Cambria" charset="0"/>
              </a:rPr>
              <a:t>ОБЩЕЕ ОБРАЗОВАНИЕ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3179"/>
            <a:ext cx="2000250" cy="1666875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29" y="3537538"/>
            <a:ext cx="2345647" cy="156315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552" y="2350760"/>
            <a:ext cx="2209166" cy="151327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217" y="5049720"/>
            <a:ext cx="2059835" cy="1248775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6292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5729288" y="619125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kumimoji="0" lang="ru-RU" sz="1200">
                <a:solidFill>
                  <a:srgbClr val="B5A788"/>
                </a:solidFill>
                <a:latin typeface="Corbel" charset="0"/>
              </a:rPr>
              <a:t>1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429022"/>
              </p:ext>
            </p:extLst>
          </p:nvPr>
        </p:nvGraphicFramePr>
        <p:xfrm>
          <a:off x="0" y="0"/>
          <a:ext cx="9144000" cy="8442448"/>
        </p:xfrm>
        <a:graphic>
          <a:graphicData uri="http://schemas.openxmlformats.org/drawingml/2006/table">
            <a:tbl>
              <a:tblPr/>
              <a:tblGrid>
                <a:gridCol w="395536"/>
                <a:gridCol w="8748464"/>
              </a:tblGrid>
              <a:tr h="933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Arial" charset="0"/>
                        <a:cs typeface="Times New Roman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Правовой статус обучающихся и их родителей (ЗП)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Arial" charset="0"/>
                        <a:cs typeface="Times New Roman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Arial" charset="0"/>
                        <a:cs typeface="Times New Roman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>
                        <a:alpha val="74901"/>
                      </a:srgbClr>
                    </a:solidFill>
                  </a:tcPr>
                </a:tc>
              </a:tr>
              <a:tr h="3508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Arial" charset="0"/>
                        <a:cs typeface="Times New Roman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>
                        <a:alpha val="74901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070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Согласно п. 6 ч. 3 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  <a:hlinkClick r:id="rId4"/>
                        </a:rPr>
                        <a:t>ст. 44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 обучающихся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родители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 (законные представители) обучающихся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имеют право получать информацию о всех видах планируемых обследований 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(психологических, психолого-педагогических) обучающихся, давать согласие на проведение таких обследований или участие в таких обследованиях, отказаться от их проведения или участия в них, получать информацию о результатах проведенных обследований обучающихся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>
                        <a:alpha val="74901"/>
                      </a:srgbClr>
                    </a:solidFill>
                  </a:tcPr>
                </a:tc>
              </a:tr>
              <a:tr h="2151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charset="0"/>
                          <a:ea typeface="Arial" charset="0"/>
                          <a:cs typeface="Times New Roman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Arial" charset="0"/>
                        <a:cs typeface="Times New Roman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>
                        <a:alpha val="74901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2902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1972</Words>
  <Application>Microsoft Office PowerPoint</Application>
  <PresentationFormat>Экран (4:3)</PresentationFormat>
  <Paragraphs>173</Paragraphs>
  <Slides>38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 «Реализация ФГОС ДО.  Обновление образовательного процесса в ДОО».   </vt:lpstr>
      <vt:lpstr>Государственная программа «Развитие образования» на 2013-2020 годы. </vt:lpstr>
      <vt:lpstr>Государственная программа «Развитие образования» на 2013-2020 годы. </vt:lpstr>
      <vt:lpstr>Презентация PowerPoint</vt:lpstr>
      <vt:lpstr>Презентация PowerPoint</vt:lpstr>
      <vt:lpstr>Закон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ПРИКАЗ МИНОБР  Р Ф. N 1014 от 30 августа 2013 г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</vt:lpstr>
      <vt:lpstr>ОРГАНИЗАЦИЯ И ОСУЩЕСТВЛЕНИЕ ОБРАЗОВАТЕЛЬНОЙ ДЕЯТЕЛЬНОСТИ ПО ОСНОВНЫМ  ОБРАЗОВАТЕЛЬНЫМ ПРОГРАММАМ ДОШКОЛЬНОГО ОБРАЗОВАНИЯ </vt:lpstr>
      <vt:lpstr>ОРГАНИЗАЦИЯ И ОСУЩЕСТВЛЕНИЕ ОБРАЗОВАТЕЛЬНОЙ ДЕЯТЕЛЬНОСТИ ПО ОСНОВНЫМ  ОБРАЗОВАТЕЛЬНЫМ ПРОГРАММАМ ДОШКОЛЬНОГО ОБРАЗОВАНИЯ </vt:lpstr>
      <vt:lpstr>ОРГАНИЗАЦИЯ И ОСУЩЕСТВЛЕНИЕ ОБРАЗОВАТЕЛЬНОЙ ДЕЯТЕЛЬНОСТИ ПО ОСНОВНЫМ  ОБРАЗОВАТЕЛЬНЫМ ПРОГРАММАМ ДОШКОЛЬНОГО ОБРАЗОВАНИЯ </vt:lpstr>
      <vt:lpstr>ОРГАНИЗАЦИЯ И ОСУЩЕСТВЛЕНИЕ ОБРАЗОВАТЕЛЬНОЙ ДЕЯТЕЛЬНОСТИ ПО ОСНОВНЫМ  ОБРАЗОВАТЕЛЬНЫМ ПРОГРАММАМ ДОШКОЛЬНОГО ОБРАЗОВАНИЯ </vt:lpstr>
      <vt:lpstr>ОРГАНИЗАЦИЯ И ОСУЩЕСТВЛЕНИЕ ОБРАЗОВАТЕЛЬНОЙ ДЕЯТЕЛЬНОСТИ ПО ОСНОВНЫМ  ОБРАЗОВАТЕЛЬНЫМ ПРОГРАММАМ ДОШКОЛЬНОГО ОБРАЗОВАНИЯ </vt:lpstr>
      <vt:lpstr>ОРГАНИЗАЦИЯ И ОСУЩЕСТВЛЕНИЕ ОБРАЗОВАТЕЛЬНОЙ ДЕЯТЕЛЬНОСТИ ПО ОСНОВНЫМ  ОБРАЗОВАТЕЛЬНЫМ ПРОГРАММАМ ДОШКОЛЬНОГО ОБРАЗОВАНИЯ </vt:lpstr>
      <vt:lpstr>ОРГАНИЗАЦИЯ И ОСУЩЕСТВЛЕНИЕ ОБРАЗОВАТЕЛЬНОЙ ДЕЯТЕЛЬНОСТИ ПО ОСНОВНЫМ  ОБРАЗОВАТЕЛЬНЫМ ПРОГРАММАМ ДОШКОЛЬНОГО ОБРАЗОВАНИЯ </vt:lpstr>
      <vt:lpstr>ОРГАНИЗАЦИЯ И ОСУЩЕСТВЛЕНИЕ ОБРАЗОВАТЕЛЬНОЙ ДЕЯТЕЛЬНОСТИ ПО ОСНОВНЫМ  ОБРАЗОВАТЕЛЬНЫМ ПРОГРАММАМ ДОШКОЛЬНОГО ОБРАЗОВАНИЯ </vt:lpstr>
      <vt:lpstr>Презентация PowerPoint</vt:lpstr>
      <vt:lpstr>Презентация PowerPoint</vt:lpstr>
      <vt:lpstr> Об утверждении федерального государственного образовательного стандарта дошкольного образования ПРИКАЗ МИНОБРНАУКИ РОССИИ  №1155от17.11 2013 г </vt:lpstr>
      <vt:lpstr>Основные понятия стандарта</vt:lpstr>
      <vt:lpstr>  Федеральный государственный образовательный стандарт дошкольного образования   </vt:lpstr>
      <vt:lpstr>Знакомство с приказом Минтруда России от 18.10.2013 г. № 544н  «Об утверждении профессионального стандарта «Педагог» (педагогическая деятельность в сфере дошкольного, начального общего, основного общего, среднего общего образования) (воспитатель, учитель). </vt:lpstr>
      <vt:lpstr>Кодекс профессиональной этики педагогических работников организаций, осуществляющих образовательную деятельность     (6.02 2014 № 09-148)</vt:lpstr>
      <vt:lpstr>  Приказ Минтруда России от 18.10.2013 г. № 544н   «Об утверждении профессионального стандарта «Педагог» (педагогическая деятельность в сфере дошкольного, начального общего, основного общего, среднего общего образования) (воспитатель, учитель)».   </vt:lpstr>
      <vt:lpstr>Профессиональный стандарт «Педагог»</vt:lpstr>
      <vt:lpstr> Приказ Минтруда России от 18.10.2013 г. № 544н   «Об утверждении профессионального стандарта «Педагог» (педагогическая деятельность в сфере дошкольного, начального общего, основного общего, среднего общего образования) (воспитатель, учитель)».   </vt:lpstr>
      <vt:lpstr>  Приказ Минтруда России от 18.10.2013 г. № 544н   «Об утверждении профессионального стандарта «Педагог» (педагогическая деятельность в сфере дошкольного, начального общего, основного общего, среднего общего образования) (воспитатель, учитель)».   </vt:lpstr>
      <vt:lpstr>Зачем нужен профессиональный стандарт педагога</vt:lpstr>
      <vt:lpstr> Требования к профессиональному стандарту педагога </vt:lpstr>
      <vt:lpstr> Требования к профессиональному стандарту педагога </vt:lpstr>
      <vt:lpstr> Приказ Минтруда России от 18.10.2013 г. № 544н  «Профессиональный стандарт«Педагог» (педагогическая деятельность в сфере дошкольного, начального общего, основного общего, среднего общего образования) (воспитатель, учитель)».  </vt:lpstr>
      <vt:lpstr>Приказ Минтруда России от 18.10.2013 г. № 544н   «Об утверждении профессионального стандарта «Педагог» (педагогическая деятельность в сфере дошкольного, начального общего, основного общего, среднего общего образования) (воспитатель, учитель)».  </vt:lpstr>
      <vt:lpstr>Спасибо за внимание !   Желаю успехов!</vt:lpstr>
    </vt:vector>
  </TitlesOfParts>
  <Company>k.belaya@yandex.ru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«Организация методической деятельности и обновление образовательного процесса в ДОО в соответствии с ФГОС дошкольного образования» </dc:title>
  <dc:creator>Ксения Белая</dc:creator>
  <cp:lastModifiedBy>Админ</cp:lastModifiedBy>
  <cp:revision>4</cp:revision>
  <dcterms:created xsi:type="dcterms:W3CDTF">2016-09-26T05:58:38Z</dcterms:created>
  <dcterms:modified xsi:type="dcterms:W3CDTF">2016-10-29T04:36:07Z</dcterms:modified>
</cp:coreProperties>
</file>